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7" r:id="rId4"/>
    <p:sldId id="267" r:id="rId5"/>
    <p:sldId id="262" r:id="rId6"/>
    <p:sldId id="278" r:id="rId7"/>
    <p:sldId id="279" r:id="rId8"/>
    <p:sldId id="280" r:id="rId9"/>
    <p:sldId id="281" r:id="rId10"/>
    <p:sldId id="261" r:id="rId11"/>
    <p:sldId id="276" r:id="rId12"/>
    <p:sldId id="266" r:id="rId13"/>
    <p:sldId id="269" r:id="rId14"/>
    <p:sldId id="264" r:id="rId15"/>
    <p:sldId id="275" r:id="rId16"/>
    <p:sldId id="274" r:id="rId17"/>
    <p:sldId id="259" r:id="rId18"/>
    <p:sldId id="265" r:id="rId19"/>
    <p:sldId id="271" r:id="rId20"/>
    <p:sldId id="268" r:id="rId21"/>
    <p:sldId id="27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5" d="100"/>
          <a:sy n="75" d="100"/>
        </p:scale>
        <p:origin x="67" y="3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FF923-F73C-5963-7CC8-E2F95CAD12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2E9F3-2648-5B86-1622-88096A4BB2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CBE006-0288-E372-B53A-F7C3A5662289}"/>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5" name="Footer Placeholder 4">
            <a:extLst>
              <a:ext uri="{FF2B5EF4-FFF2-40B4-BE49-F238E27FC236}">
                <a16:creationId xmlns:a16="http://schemas.microsoft.com/office/drawing/2014/main" id="{5CE8CF7B-0D18-706B-8EC6-2CAB44E14E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94AB63-0B25-C9DF-8B2E-F743B88C30F5}"/>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2838927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C99E5-2569-25D1-3CB2-DAB729F6AD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CDB716-4335-8F45-CCC0-A210E2F773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53C3F5-6E80-7AEB-9B25-18BD2E87DD30}"/>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5" name="Footer Placeholder 4">
            <a:extLst>
              <a:ext uri="{FF2B5EF4-FFF2-40B4-BE49-F238E27FC236}">
                <a16:creationId xmlns:a16="http://schemas.microsoft.com/office/drawing/2014/main" id="{78A9E175-DAFC-E9ED-F9A5-C2DCBBA1D0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86A48-A102-B708-B8B0-5739DED99744}"/>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220147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C8B9F9-76A0-3ECB-3F9F-0B9AD12E36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F25C6F-F523-2AD4-DC4C-297BC85FBF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13A23D-42C5-A3F0-A28D-6FA6748CDF88}"/>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5" name="Footer Placeholder 4">
            <a:extLst>
              <a:ext uri="{FF2B5EF4-FFF2-40B4-BE49-F238E27FC236}">
                <a16:creationId xmlns:a16="http://schemas.microsoft.com/office/drawing/2014/main" id="{3EB8BC89-50F4-8408-84B5-4CFB274D50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03AC96-AECB-DD61-F9BC-6F2008FB6CBD}"/>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3780051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79DB9-E632-7E89-E67F-3B15B63274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806E47-0BFA-09E7-C446-FB44AFCA51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C96B40-F1F5-5D67-C945-1708ED7914C2}"/>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5" name="Footer Placeholder 4">
            <a:extLst>
              <a:ext uri="{FF2B5EF4-FFF2-40B4-BE49-F238E27FC236}">
                <a16:creationId xmlns:a16="http://schemas.microsoft.com/office/drawing/2014/main" id="{445CFBB6-F57C-2509-F334-D036A3EEF4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D695F3-3D16-CC23-2B1E-8D84FF07F257}"/>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2199128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E7E35-0C7B-E81D-3942-427FA95A78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A8D0E6-2684-47F5-B5AB-E509558DCA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0B17A5-63C1-52CC-0EDE-3E45F9FB2E44}"/>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5" name="Footer Placeholder 4">
            <a:extLst>
              <a:ext uri="{FF2B5EF4-FFF2-40B4-BE49-F238E27FC236}">
                <a16:creationId xmlns:a16="http://schemas.microsoft.com/office/drawing/2014/main" id="{11E34086-A8B7-E095-AFF6-B8FE89E94B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2B8C46-F12E-5F55-DF89-BCEBC57F9335}"/>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2789133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AFDC5-2881-A62E-61A9-650F0E60BB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9E11CF-0D58-D363-5926-933C82DC8F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960E11-C304-E11C-0374-61F68CE8CB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8C8845-8D63-73A6-B695-C01FEE4945D5}"/>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6" name="Footer Placeholder 5">
            <a:extLst>
              <a:ext uri="{FF2B5EF4-FFF2-40B4-BE49-F238E27FC236}">
                <a16:creationId xmlns:a16="http://schemas.microsoft.com/office/drawing/2014/main" id="{46764B3E-74C8-84B6-36F6-0197AB1626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B009E6-600C-95EF-F612-1DBC5E7B336D}"/>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731817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0B9B9-5334-F1F5-4627-EE72167DC2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62A4ED-B296-5A1E-BCB7-0B0C495D96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196C2B-5BA7-9544-BC12-FBC8B8F910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F57B90-7950-F3D8-056D-F22446E799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DAAA92-E919-49DC-7725-83BBAD787D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9C456C-D44D-15B0-8D9E-32382CA5392C}"/>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8" name="Footer Placeholder 7">
            <a:extLst>
              <a:ext uri="{FF2B5EF4-FFF2-40B4-BE49-F238E27FC236}">
                <a16:creationId xmlns:a16="http://schemas.microsoft.com/office/drawing/2014/main" id="{D477D478-8C3E-A397-E812-1E05019E91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4CCD29-B0BA-7A1A-AB15-196EF8A0CDA6}"/>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134453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29D34-86D3-C781-9C0D-DC2E089402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7CD4F6-C424-C8E8-E42C-5246892744BE}"/>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4" name="Footer Placeholder 3">
            <a:extLst>
              <a:ext uri="{FF2B5EF4-FFF2-40B4-BE49-F238E27FC236}">
                <a16:creationId xmlns:a16="http://schemas.microsoft.com/office/drawing/2014/main" id="{560994B0-92BC-8028-8D52-FB966F84B6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CBDC19-458D-0942-5CD5-A65BD8D16964}"/>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3456696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D94F79-DD73-2A7C-5959-4ADC8393E9B7}"/>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3" name="Footer Placeholder 2">
            <a:extLst>
              <a:ext uri="{FF2B5EF4-FFF2-40B4-BE49-F238E27FC236}">
                <a16:creationId xmlns:a16="http://schemas.microsoft.com/office/drawing/2014/main" id="{9C694266-64D2-8049-F3EC-B4B46D14AC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0533E0-4559-B1F5-E137-B82A83B612EE}"/>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4284421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3A692-2CD1-8465-00C1-BBBE9A27F5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35A5EA-0DD7-A99F-4648-65EC8EF49C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3CAD49-C1A0-A580-0A62-796C6BF4D0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DF0F81-E60D-0C2A-D993-3B80134E6D4E}"/>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6" name="Footer Placeholder 5">
            <a:extLst>
              <a:ext uri="{FF2B5EF4-FFF2-40B4-BE49-F238E27FC236}">
                <a16:creationId xmlns:a16="http://schemas.microsoft.com/office/drawing/2014/main" id="{D73ED984-7B2E-E7EA-CD33-C9DB111FE8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92D22F-3A21-4E63-3C0C-C9D8D790AEE1}"/>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4019804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7011D-EDC9-9115-0EB3-D048D611A3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903845-1C7E-A283-A478-9ABCE75F65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7AA695-12B7-A899-36C6-8C32B26121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19EA65-0730-641B-76AA-2BD7CDC6F1B1}"/>
              </a:ext>
            </a:extLst>
          </p:cNvPr>
          <p:cNvSpPr>
            <a:spLocks noGrp="1"/>
          </p:cNvSpPr>
          <p:nvPr>
            <p:ph type="dt" sz="half" idx="10"/>
          </p:nvPr>
        </p:nvSpPr>
        <p:spPr/>
        <p:txBody>
          <a:bodyPr/>
          <a:lstStyle/>
          <a:p>
            <a:fld id="{77846643-8A08-4555-BCB0-0A6A0C6B36CD}" type="datetimeFigureOut">
              <a:rPr lang="en-US" smtClean="0"/>
              <a:t>2/12/2026</a:t>
            </a:fld>
            <a:endParaRPr lang="en-US"/>
          </a:p>
        </p:txBody>
      </p:sp>
      <p:sp>
        <p:nvSpPr>
          <p:cNvPr id="6" name="Footer Placeholder 5">
            <a:extLst>
              <a:ext uri="{FF2B5EF4-FFF2-40B4-BE49-F238E27FC236}">
                <a16:creationId xmlns:a16="http://schemas.microsoft.com/office/drawing/2014/main" id="{4945DCD2-59E5-9C43-E738-959D7573AB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3AEA0C-F64F-EDFC-C0D8-10D42C6491AA}"/>
              </a:ext>
            </a:extLst>
          </p:cNvPr>
          <p:cNvSpPr>
            <a:spLocks noGrp="1"/>
          </p:cNvSpPr>
          <p:nvPr>
            <p:ph type="sldNum" sz="quarter" idx="12"/>
          </p:nvPr>
        </p:nvSpPr>
        <p:spPr/>
        <p:txBody>
          <a:bodyPr/>
          <a:lstStyle/>
          <a:p>
            <a:fld id="{774048E8-F8FA-437A-887B-511694BC420D}" type="slidenum">
              <a:rPr lang="en-US" smtClean="0"/>
              <a:t>‹#›</a:t>
            </a:fld>
            <a:endParaRPr lang="en-US"/>
          </a:p>
        </p:txBody>
      </p:sp>
    </p:spTree>
    <p:extLst>
      <p:ext uri="{BB962C8B-B14F-4D97-AF65-F5344CB8AC3E}">
        <p14:creationId xmlns:p14="http://schemas.microsoft.com/office/powerpoint/2010/main" val="3061634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896736-2835-4921-61D2-29B4B7E720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27F17F-9CCB-7FF0-7499-A549B050C8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742A6-330C-FE46-C252-EF46C0E20E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846643-8A08-4555-BCB0-0A6A0C6B36CD}" type="datetimeFigureOut">
              <a:rPr lang="en-US" smtClean="0"/>
              <a:t>2/12/2026</a:t>
            </a:fld>
            <a:endParaRPr lang="en-US"/>
          </a:p>
        </p:txBody>
      </p:sp>
      <p:sp>
        <p:nvSpPr>
          <p:cNvPr id="5" name="Footer Placeholder 4">
            <a:extLst>
              <a:ext uri="{FF2B5EF4-FFF2-40B4-BE49-F238E27FC236}">
                <a16:creationId xmlns:a16="http://schemas.microsoft.com/office/drawing/2014/main" id="{9256B474-CA6A-3BE9-617C-08F1D10534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95C0666-99D7-7E20-889C-9B8ABB3F3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4048E8-F8FA-437A-887B-511694BC420D}" type="slidenum">
              <a:rPr lang="en-US" smtClean="0"/>
              <a:t>‹#›</a:t>
            </a:fld>
            <a:endParaRPr lang="en-US"/>
          </a:p>
        </p:txBody>
      </p:sp>
    </p:spTree>
    <p:extLst>
      <p:ext uri="{BB962C8B-B14F-4D97-AF65-F5344CB8AC3E}">
        <p14:creationId xmlns:p14="http://schemas.microsoft.com/office/powerpoint/2010/main" val="4129308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educationlaw.org/"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4.png">
            <a:extLst>
              <a:ext uri="{FF2B5EF4-FFF2-40B4-BE49-F238E27FC236}">
                <a16:creationId xmlns:a16="http://schemas.microsoft.com/office/drawing/2014/main" id="{B361B8BC-9858-1839-6DC1-5412AFF62799}"/>
              </a:ext>
            </a:extLst>
          </p:cNvPr>
          <p:cNvPicPr/>
          <p:nvPr/>
        </p:nvPicPr>
        <p:blipFill>
          <a:blip r:embed="rId2"/>
          <a:srcRect r="11111"/>
          <a:stretch>
            <a:fillRect/>
          </a:stretch>
        </p:blipFill>
        <p:spPr>
          <a:xfrm>
            <a:off x="21" y="0"/>
            <a:ext cx="12191979" cy="5486390"/>
          </a:xfrm>
          <a:prstGeom prst="rect">
            <a:avLst/>
          </a:prstGeom>
          <a:effectLst>
            <a:outerShdw blurRad="596900" dist="330200" dir="8820000" sx="87000" sy="87000" algn="ctr" rotWithShape="0">
              <a:srgbClr val="000000">
                <a:alpha val="29000"/>
              </a:srgbClr>
            </a:outerShdw>
          </a:effectLst>
        </p:spPr>
      </p:pic>
      <p:sp useBgFill="1">
        <p:nvSpPr>
          <p:cNvPr id="11" name="Rectangle 10">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EBA752-387E-1541-9440-B2A7F0FCDDE3}"/>
              </a:ext>
            </a:extLst>
          </p:cNvPr>
          <p:cNvSpPr>
            <a:spLocks noGrp="1"/>
          </p:cNvSpPr>
          <p:nvPr>
            <p:ph type="ctrTitle"/>
          </p:nvPr>
        </p:nvSpPr>
        <p:spPr>
          <a:xfrm>
            <a:off x="589556" y="5746071"/>
            <a:ext cx="7015499" cy="852260"/>
          </a:xfrm>
        </p:spPr>
        <p:txBody>
          <a:bodyPr anchor="ctr">
            <a:normAutofit fontScale="90000"/>
          </a:bodyPr>
          <a:lstStyle/>
          <a:p>
            <a:pPr algn="l"/>
            <a:r>
              <a:rPr lang="en-US" sz="3600" b="1" dirty="0">
                <a:solidFill>
                  <a:schemeClr val="accent1"/>
                </a:solidFill>
              </a:rPr>
              <a:t>Coffee Talk: </a:t>
            </a:r>
            <a:r>
              <a:rPr lang="en-US" sz="3600" dirty="0">
                <a:solidFill>
                  <a:schemeClr val="accent1"/>
                </a:solidFill>
              </a:rPr>
              <a:t>Law and Policy in Schools</a:t>
            </a:r>
          </a:p>
        </p:txBody>
      </p:sp>
      <p:sp>
        <p:nvSpPr>
          <p:cNvPr id="3" name="Subtitle 2">
            <a:extLst>
              <a:ext uri="{FF2B5EF4-FFF2-40B4-BE49-F238E27FC236}">
                <a16:creationId xmlns:a16="http://schemas.microsoft.com/office/drawing/2014/main" id="{C2E91FE7-77A2-574B-C19D-F75BE08AD483}"/>
              </a:ext>
            </a:extLst>
          </p:cNvPr>
          <p:cNvSpPr>
            <a:spLocks noGrp="1"/>
          </p:cNvSpPr>
          <p:nvPr>
            <p:ph type="subTitle" idx="1"/>
          </p:nvPr>
        </p:nvSpPr>
        <p:spPr>
          <a:xfrm>
            <a:off x="7605056" y="5746071"/>
            <a:ext cx="4114801" cy="852260"/>
          </a:xfrm>
        </p:spPr>
        <p:txBody>
          <a:bodyPr anchor="ctr">
            <a:normAutofit/>
          </a:bodyPr>
          <a:lstStyle/>
          <a:p>
            <a:pPr algn="r"/>
            <a:r>
              <a:rPr lang="en-US" sz="3600" dirty="0">
                <a:solidFill>
                  <a:schemeClr val="accent1"/>
                </a:solidFill>
              </a:rPr>
              <a:t>February 12, 2026</a:t>
            </a:r>
          </a:p>
        </p:txBody>
      </p:sp>
    </p:spTree>
    <p:extLst>
      <p:ext uri="{BB962C8B-B14F-4D97-AF65-F5344CB8AC3E}">
        <p14:creationId xmlns:p14="http://schemas.microsoft.com/office/powerpoint/2010/main" val="1133784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D7C4D2-BC29-E263-CFF5-2A3160907667}"/>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5EA8F6-E96A-A2E2-3EBC-D25B36A3B275}"/>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sz="4800" kern="1200">
                <a:solidFill>
                  <a:schemeClr val="tx1"/>
                </a:solidFill>
                <a:latin typeface="+mj-lt"/>
                <a:ea typeface="+mj-ea"/>
                <a:cs typeface="+mj-cs"/>
              </a:rPr>
              <a:t>Submission</a:t>
            </a:r>
            <a:br>
              <a:rPr lang="en-US" sz="4800" kern="1200">
                <a:solidFill>
                  <a:schemeClr val="tx1"/>
                </a:solidFill>
                <a:latin typeface="+mj-lt"/>
                <a:ea typeface="+mj-ea"/>
                <a:cs typeface="+mj-cs"/>
              </a:rPr>
            </a:br>
            <a:r>
              <a:rPr lang="en-US" sz="4800" kern="1200">
                <a:solidFill>
                  <a:schemeClr val="tx1"/>
                </a:solidFill>
                <a:latin typeface="+mj-lt"/>
                <a:ea typeface="+mj-ea"/>
                <a:cs typeface="+mj-cs"/>
              </a:rPr>
              <a:t>Process</a:t>
            </a:r>
            <a:br>
              <a:rPr lang="en-US" sz="4800" kern="1200">
                <a:solidFill>
                  <a:schemeClr val="tx1"/>
                </a:solidFill>
                <a:latin typeface="+mj-lt"/>
                <a:ea typeface="+mj-ea"/>
                <a:cs typeface="+mj-cs"/>
              </a:rPr>
            </a:br>
            <a:endParaRPr lang="en-US" sz="4800" kern="1200">
              <a:solidFill>
                <a:schemeClr val="tx1"/>
              </a:solidFill>
              <a:latin typeface="+mj-lt"/>
              <a:ea typeface="+mj-ea"/>
              <a:cs typeface="+mj-cs"/>
            </a:endParaRPr>
          </a:p>
        </p:txBody>
      </p:sp>
      <p:sp>
        <p:nvSpPr>
          <p:cNvPr id="22" name="Rectangle 21">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576F6E2-8818-DADF-ACDC-FE4F8B4A67D1}"/>
              </a:ext>
            </a:extLst>
          </p:cNvPr>
          <p:cNvSpPr>
            <a:spLocks noGrp="1"/>
          </p:cNvSpPr>
          <p:nvPr>
            <p:ph idx="1"/>
          </p:nvPr>
        </p:nvSpPr>
        <p:spPr>
          <a:xfrm>
            <a:off x="823442" y="4541263"/>
            <a:ext cx="4662957" cy="1395022"/>
          </a:xfrm>
        </p:spPr>
        <p:txBody>
          <a:bodyPr vert="horz" lIns="91440" tIns="45720" rIns="91440" bIns="45720" rtlCol="0" anchor="t">
            <a:normAutofit/>
          </a:bodyPr>
          <a:lstStyle/>
          <a:p>
            <a:pPr marL="0" indent="0">
              <a:buNone/>
            </a:pPr>
            <a:r>
              <a:rPr lang="en-US" sz="2400" kern="1200">
                <a:solidFill>
                  <a:srgbClr val="FFFFFF"/>
                </a:solidFill>
                <a:latin typeface="+mn-lt"/>
                <a:ea typeface="+mn-ea"/>
                <a:cs typeface="+mn-cs"/>
              </a:rPr>
              <a:t>Dr. Jamie Kudlats</a:t>
            </a:r>
          </a:p>
        </p:txBody>
      </p:sp>
      <p:pic>
        <p:nvPicPr>
          <p:cNvPr id="4" name="Picture 3">
            <a:extLst>
              <a:ext uri="{FF2B5EF4-FFF2-40B4-BE49-F238E27FC236}">
                <a16:creationId xmlns:a16="http://schemas.microsoft.com/office/drawing/2014/main" id="{01EB3555-65C6-6697-7CF2-1463E61E80CA}"/>
              </a:ext>
            </a:extLst>
          </p:cNvPr>
          <p:cNvPicPr>
            <a:picLocks noChangeAspect="1"/>
          </p:cNvPicPr>
          <p:nvPr/>
        </p:nvPicPr>
        <p:blipFill>
          <a:blip r:embed="rId2"/>
          <a:stretch>
            <a:fillRect/>
          </a:stretch>
        </p:blipFill>
        <p:spPr>
          <a:xfrm>
            <a:off x="6573907" y="658489"/>
            <a:ext cx="5163022" cy="5163022"/>
          </a:xfrm>
          <a:prstGeom prst="rect">
            <a:avLst/>
          </a:prstGeom>
        </p:spPr>
      </p:pic>
      <p:sp>
        <p:nvSpPr>
          <p:cNvPr id="28" name="Rectangle 27">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C9743D8-D815-B75A-6365-64163B7ABB6A}"/>
              </a:ext>
            </a:extLst>
          </p:cNvPr>
          <p:cNvPicPr>
            <a:picLocks noChangeAspect="1"/>
          </p:cNvPicPr>
          <p:nvPr/>
        </p:nvPicPr>
        <p:blipFill>
          <a:blip r:embed="rId3"/>
          <a:stretch>
            <a:fillRect/>
          </a:stretch>
        </p:blipFill>
        <p:spPr>
          <a:xfrm>
            <a:off x="4333833" y="4444997"/>
            <a:ext cx="1944841" cy="1955798"/>
          </a:xfrm>
          <a:prstGeom prst="rect">
            <a:avLst/>
          </a:prstGeom>
        </p:spPr>
      </p:pic>
    </p:spTree>
    <p:extLst>
      <p:ext uri="{BB962C8B-B14F-4D97-AF65-F5344CB8AC3E}">
        <p14:creationId xmlns:p14="http://schemas.microsoft.com/office/powerpoint/2010/main" val="3914925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4FE1C1-EC14-9FE3-FA30-F50E01205FD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A3260D8-E9C8-0C11-85C8-C21550F7B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FD539E-81E9-4486-AB37-E86D7B86C642}"/>
              </a:ext>
            </a:extLst>
          </p:cNvPr>
          <p:cNvSpPr>
            <a:spLocks noGrp="1"/>
          </p:cNvSpPr>
          <p:nvPr>
            <p:ph type="title"/>
          </p:nvPr>
        </p:nvSpPr>
        <p:spPr>
          <a:xfrm>
            <a:off x="599609" y="679731"/>
            <a:ext cx="4171994" cy="2515753"/>
          </a:xfrm>
        </p:spPr>
        <p:txBody>
          <a:bodyPr vert="horz" lIns="91440" tIns="45720" rIns="91440" bIns="45720" rtlCol="0" anchor="b">
            <a:normAutofit fontScale="90000"/>
          </a:bodyPr>
          <a:lstStyle/>
          <a:p>
            <a:r>
              <a:rPr lang="en-US" sz="6000" kern="1200" dirty="0">
                <a:solidFill>
                  <a:schemeClr val="tx1"/>
                </a:solidFill>
                <a:latin typeface="+mj-lt"/>
                <a:ea typeface="+mj-ea"/>
                <a:cs typeface="+mj-cs"/>
              </a:rPr>
              <a:t>Publishing Calendar</a:t>
            </a:r>
            <a:br>
              <a:rPr lang="en-US" sz="6000" kern="1200" dirty="0">
                <a:solidFill>
                  <a:schemeClr val="tx1"/>
                </a:solidFill>
                <a:latin typeface="+mj-lt"/>
                <a:ea typeface="+mj-ea"/>
                <a:cs typeface="+mj-cs"/>
              </a:rPr>
            </a:br>
            <a:endParaRPr lang="en-US" sz="6000" kern="1200" dirty="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A9BE9A48-7725-9BA7-BDC0-5EA9913FAA0F}"/>
              </a:ext>
            </a:extLst>
          </p:cNvPr>
          <p:cNvSpPr>
            <a:spLocks noGrp="1"/>
          </p:cNvSpPr>
          <p:nvPr>
            <p:ph idx="1"/>
          </p:nvPr>
        </p:nvSpPr>
        <p:spPr>
          <a:xfrm>
            <a:off x="599609" y="2733368"/>
            <a:ext cx="4171994" cy="2987701"/>
          </a:xfrm>
        </p:spPr>
        <p:txBody>
          <a:bodyPr vert="horz" lIns="91440" tIns="45720" rIns="91440" bIns="45720" rtlCol="0">
            <a:normAutofit fontScale="92500" lnSpcReduction="20000"/>
          </a:bodyPr>
          <a:lstStyle/>
          <a:p>
            <a:pPr fontAlgn="base"/>
            <a:r>
              <a:rPr lang="en-US" dirty="0"/>
              <a:t>Spring (Feb)</a:t>
            </a:r>
          </a:p>
          <a:p>
            <a:pPr lvl="1" fontAlgn="base"/>
            <a:r>
              <a:rPr lang="en-US" dirty="0"/>
              <a:t>Submissions due Dec 1</a:t>
            </a:r>
          </a:p>
          <a:p>
            <a:pPr fontAlgn="base"/>
            <a:r>
              <a:rPr lang="en-US" dirty="0"/>
              <a:t>Summer (May)</a:t>
            </a:r>
          </a:p>
          <a:p>
            <a:pPr lvl="1" fontAlgn="base"/>
            <a:r>
              <a:rPr lang="en-US" dirty="0"/>
              <a:t>Submissions due Feb 1</a:t>
            </a:r>
          </a:p>
          <a:p>
            <a:pPr fontAlgn="base"/>
            <a:r>
              <a:rPr lang="en-US" dirty="0"/>
              <a:t>Fall (September)</a:t>
            </a:r>
          </a:p>
          <a:p>
            <a:pPr lvl="1" fontAlgn="base"/>
            <a:r>
              <a:rPr lang="en-US" dirty="0"/>
              <a:t>Submissions due May 1</a:t>
            </a:r>
          </a:p>
          <a:p>
            <a:pPr fontAlgn="base"/>
            <a:r>
              <a:rPr lang="en-US" dirty="0"/>
              <a:t>Winter (December)</a:t>
            </a:r>
          </a:p>
          <a:p>
            <a:pPr lvl="1" fontAlgn="base"/>
            <a:r>
              <a:rPr lang="en-US" dirty="0"/>
              <a:t>Submissions due Aug 1</a:t>
            </a:r>
          </a:p>
        </p:txBody>
      </p:sp>
      <p:grpSp>
        <p:nvGrpSpPr>
          <p:cNvPr id="11" name="Group 10">
            <a:extLst>
              <a:ext uri="{FF2B5EF4-FFF2-40B4-BE49-F238E27FC236}">
                <a16:creationId xmlns:a16="http://schemas.microsoft.com/office/drawing/2014/main" id="{DBDD96F0-69E9-222C-F719-30FD837821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2" name="Straight Connector 11">
              <a:extLst>
                <a:ext uri="{FF2B5EF4-FFF2-40B4-BE49-F238E27FC236}">
                  <a16:creationId xmlns:a16="http://schemas.microsoft.com/office/drawing/2014/main" id="{6FE6EC1C-F926-564E-4AC5-3D5B1C9541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467AA8C-F746-E24A-A6CE-517A8B942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4DC7380E-BF7C-27BF-1173-D4E6DC2F0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CD7B290-4BD4-B5D0-B88E-B80D0F698282}"/>
              </a:ext>
            </a:extLst>
          </p:cNvPr>
          <p:cNvPicPr>
            <a:picLocks noChangeAspect="1"/>
          </p:cNvPicPr>
          <p:nvPr/>
        </p:nvPicPr>
        <p:blipFill>
          <a:blip r:embed="rId2"/>
          <a:stretch>
            <a:fillRect/>
          </a:stretch>
        </p:blipFill>
        <p:spPr>
          <a:xfrm>
            <a:off x="5640572" y="569297"/>
            <a:ext cx="5608830" cy="5608830"/>
          </a:xfrm>
          <a:prstGeom prst="rect">
            <a:avLst/>
          </a:prstGeom>
        </p:spPr>
      </p:pic>
    </p:spTree>
    <p:extLst>
      <p:ext uri="{BB962C8B-B14F-4D97-AF65-F5344CB8AC3E}">
        <p14:creationId xmlns:p14="http://schemas.microsoft.com/office/powerpoint/2010/main" val="3340833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64AE4-0BA6-0828-69D4-04BB889452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6114EC-3168-B9F6-D252-8B010E32AE7F}"/>
              </a:ext>
            </a:extLst>
          </p:cNvPr>
          <p:cNvSpPr>
            <a:spLocks noGrp="1"/>
          </p:cNvSpPr>
          <p:nvPr>
            <p:ph type="title"/>
          </p:nvPr>
        </p:nvSpPr>
        <p:spPr>
          <a:xfrm>
            <a:off x="2817844" y="1"/>
            <a:ext cx="9374156" cy="2517866"/>
          </a:xfrm>
          <a:solidFill>
            <a:schemeClr val="tx2">
              <a:lumMod val="75000"/>
              <a:lumOff val="25000"/>
            </a:schemeClr>
          </a:solidFill>
        </p:spPr>
        <p:txBody>
          <a:bodyPr>
            <a:normAutofit/>
          </a:bodyPr>
          <a:lstStyle/>
          <a:p>
            <a:r>
              <a:rPr lang="en-US" sz="7200" dirty="0">
                <a:solidFill>
                  <a:schemeClr val="bg1"/>
                </a:solidFill>
              </a:rPr>
              <a:t>FREQUENTLY ASKED QUESTIONS</a:t>
            </a:r>
          </a:p>
        </p:txBody>
      </p:sp>
      <p:sp>
        <p:nvSpPr>
          <p:cNvPr id="3" name="Content Placeholder 2">
            <a:extLst>
              <a:ext uri="{FF2B5EF4-FFF2-40B4-BE49-F238E27FC236}">
                <a16:creationId xmlns:a16="http://schemas.microsoft.com/office/drawing/2014/main" id="{49CCB9E4-ABF0-9FE8-A5AA-999BF30D2780}"/>
              </a:ext>
            </a:extLst>
          </p:cNvPr>
          <p:cNvSpPr>
            <a:spLocks noGrp="1"/>
          </p:cNvSpPr>
          <p:nvPr>
            <p:ph idx="1"/>
          </p:nvPr>
        </p:nvSpPr>
        <p:spPr>
          <a:xfrm>
            <a:off x="242595" y="2722879"/>
            <a:ext cx="11663265" cy="3845872"/>
          </a:xfrm>
        </p:spPr>
        <p:txBody>
          <a:bodyPr>
            <a:normAutofit lnSpcReduction="10000"/>
          </a:bodyPr>
          <a:lstStyle/>
          <a:p>
            <a:r>
              <a:rPr lang="en-US" sz="3600" dirty="0">
                <a:solidFill>
                  <a:schemeClr val="accent1"/>
                </a:solidFill>
              </a:rPr>
              <a:t>How can I subscribe?</a:t>
            </a:r>
          </a:p>
          <a:p>
            <a:r>
              <a:rPr lang="en-US" sz="3600" dirty="0">
                <a:solidFill>
                  <a:schemeClr val="accent1"/>
                </a:solidFill>
              </a:rPr>
              <a:t>Can non-ELA members submit articles?</a:t>
            </a:r>
          </a:p>
          <a:p>
            <a:r>
              <a:rPr lang="en-US" sz="3600" dirty="0">
                <a:solidFill>
                  <a:schemeClr val="accent1"/>
                </a:solidFill>
              </a:rPr>
              <a:t>Can I use this magazine with my students?</a:t>
            </a:r>
          </a:p>
          <a:p>
            <a:r>
              <a:rPr lang="en-US" sz="3600" dirty="0">
                <a:solidFill>
                  <a:schemeClr val="accent1"/>
                </a:solidFill>
              </a:rPr>
              <a:t>Can my university subscribe?</a:t>
            </a:r>
          </a:p>
          <a:p>
            <a:r>
              <a:rPr lang="en-US" sz="3600" dirty="0">
                <a:solidFill>
                  <a:schemeClr val="accent1"/>
                </a:solidFill>
              </a:rPr>
              <a:t>When will I hear back about my submission?</a:t>
            </a:r>
          </a:p>
          <a:p>
            <a:r>
              <a:rPr lang="en-US" sz="3600" dirty="0">
                <a:solidFill>
                  <a:schemeClr val="accent1"/>
                </a:solidFill>
              </a:rPr>
              <a:t>Is there any chance that you will publish more than 4 times a year?</a:t>
            </a:r>
          </a:p>
        </p:txBody>
      </p:sp>
      <p:pic>
        <p:nvPicPr>
          <p:cNvPr id="4" name="Picture 3">
            <a:extLst>
              <a:ext uri="{FF2B5EF4-FFF2-40B4-BE49-F238E27FC236}">
                <a16:creationId xmlns:a16="http://schemas.microsoft.com/office/drawing/2014/main" id="{54804178-4ED9-CCBC-4B30-00F9982AEBE6}"/>
              </a:ext>
            </a:extLst>
          </p:cNvPr>
          <p:cNvPicPr>
            <a:picLocks noChangeAspect="1"/>
          </p:cNvPicPr>
          <p:nvPr/>
        </p:nvPicPr>
        <p:blipFill>
          <a:blip r:embed="rId2"/>
          <a:stretch>
            <a:fillRect/>
          </a:stretch>
        </p:blipFill>
        <p:spPr>
          <a:xfrm>
            <a:off x="0" y="0"/>
            <a:ext cx="2517866" cy="2517866"/>
          </a:xfrm>
          <a:prstGeom prst="rect">
            <a:avLst/>
          </a:prstGeom>
        </p:spPr>
      </p:pic>
    </p:spTree>
    <p:extLst>
      <p:ext uri="{BB962C8B-B14F-4D97-AF65-F5344CB8AC3E}">
        <p14:creationId xmlns:p14="http://schemas.microsoft.com/office/powerpoint/2010/main" val="1776133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B75F9-1676-D0B4-69B0-B1F912A2E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10BB3-1BB6-2E6A-B171-3FCFC5C83C35}"/>
              </a:ext>
            </a:extLst>
          </p:cNvPr>
          <p:cNvSpPr>
            <a:spLocks noGrp="1"/>
          </p:cNvSpPr>
          <p:nvPr>
            <p:ph type="title"/>
          </p:nvPr>
        </p:nvSpPr>
        <p:spPr>
          <a:xfrm>
            <a:off x="2817844" y="1"/>
            <a:ext cx="9374156" cy="2517866"/>
          </a:xfrm>
          <a:solidFill>
            <a:schemeClr val="tx2">
              <a:lumMod val="75000"/>
              <a:lumOff val="25000"/>
            </a:schemeClr>
          </a:solidFill>
        </p:spPr>
        <p:txBody>
          <a:bodyPr>
            <a:normAutofit/>
          </a:bodyPr>
          <a:lstStyle/>
          <a:p>
            <a:r>
              <a:rPr lang="en-US" sz="7200" dirty="0">
                <a:solidFill>
                  <a:schemeClr val="bg1"/>
                </a:solidFill>
              </a:rPr>
              <a:t>STAY CONNECTED</a:t>
            </a:r>
          </a:p>
        </p:txBody>
      </p:sp>
      <p:sp>
        <p:nvSpPr>
          <p:cNvPr id="3" name="Content Placeholder 2">
            <a:extLst>
              <a:ext uri="{FF2B5EF4-FFF2-40B4-BE49-F238E27FC236}">
                <a16:creationId xmlns:a16="http://schemas.microsoft.com/office/drawing/2014/main" id="{DCD26244-7E0D-9ABA-6193-1F7797BD4F72}"/>
              </a:ext>
            </a:extLst>
          </p:cNvPr>
          <p:cNvSpPr>
            <a:spLocks noGrp="1"/>
          </p:cNvSpPr>
          <p:nvPr>
            <p:ph idx="1"/>
          </p:nvPr>
        </p:nvSpPr>
        <p:spPr>
          <a:xfrm>
            <a:off x="242596" y="2722879"/>
            <a:ext cx="7397070" cy="3845872"/>
          </a:xfrm>
        </p:spPr>
        <p:txBody>
          <a:bodyPr>
            <a:normAutofit lnSpcReduction="10000"/>
          </a:bodyPr>
          <a:lstStyle/>
          <a:p>
            <a:r>
              <a:rPr lang="en-US" sz="3600" dirty="0">
                <a:solidFill>
                  <a:schemeClr val="accent1"/>
                </a:solidFill>
              </a:rPr>
              <a:t>Consider joining ELA as a member</a:t>
            </a:r>
          </a:p>
          <a:p>
            <a:r>
              <a:rPr lang="en-US" sz="3600" dirty="0">
                <a:solidFill>
                  <a:schemeClr val="accent1"/>
                </a:solidFill>
              </a:rPr>
              <a:t>Attend one our upcoming FREE Coffee Talks:</a:t>
            </a:r>
          </a:p>
          <a:p>
            <a:r>
              <a:rPr lang="en-US" sz="3600" dirty="0">
                <a:solidFill>
                  <a:schemeClr val="accent1"/>
                </a:solidFill>
              </a:rPr>
              <a:t>Check out our many resources online at </a:t>
            </a:r>
            <a:r>
              <a:rPr lang="en-US" sz="3600" dirty="0">
                <a:solidFill>
                  <a:schemeClr val="accent1"/>
                </a:solidFill>
                <a:hlinkClick r:id="rId2"/>
              </a:rPr>
              <a:t>www.educationlaw.org</a:t>
            </a:r>
            <a:endParaRPr lang="en-US" sz="3600" dirty="0">
              <a:solidFill>
                <a:schemeClr val="accent1"/>
              </a:solidFill>
            </a:endParaRPr>
          </a:p>
          <a:p>
            <a:r>
              <a:rPr lang="en-US" sz="3600" dirty="0">
                <a:solidFill>
                  <a:schemeClr val="accent1"/>
                </a:solidFill>
              </a:rPr>
              <a:t>Contact us at support@educationlaw.org</a:t>
            </a:r>
          </a:p>
          <a:p>
            <a:endParaRPr lang="en-US" sz="3600" dirty="0">
              <a:solidFill>
                <a:schemeClr val="accent1"/>
              </a:solidFill>
            </a:endParaRPr>
          </a:p>
        </p:txBody>
      </p:sp>
      <p:pic>
        <p:nvPicPr>
          <p:cNvPr id="4" name="Picture 3">
            <a:extLst>
              <a:ext uri="{FF2B5EF4-FFF2-40B4-BE49-F238E27FC236}">
                <a16:creationId xmlns:a16="http://schemas.microsoft.com/office/drawing/2014/main" id="{7A12443C-129A-6FD4-B63C-8653427CFB2C}"/>
              </a:ext>
            </a:extLst>
          </p:cNvPr>
          <p:cNvPicPr>
            <a:picLocks noChangeAspect="1"/>
          </p:cNvPicPr>
          <p:nvPr/>
        </p:nvPicPr>
        <p:blipFill>
          <a:blip r:embed="rId3"/>
          <a:stretch>
            <a:fillRect/>
          </a:stretch>
        </p:blipFill>
        <p:spPr>
          <a:xfrm>
            <a:off x="0" y="0"/>
            <a:ext cx="2517866" cy="2517866"/>
          </a:xfrm>
          <a:prstGeom prst="rect">
            <a:avLst/>
          </a:prstGeom>
        </p:spPr>
      </p:pic>
      <p:pic>
        <p:nvPicPr>
          <p:cNvPr id="7" name="Picture 6">
            <a:extLst>
              <a:ext uri="{FF2B5EF4-FFF2-40B4-BE49-F238E27FC236}">
                <a16:creationId xmlns:a16="http://schemas.microsoft.com/office/drawing/2014/main" id="{87AFDCB3-8C75-2B29-7CB2-A5629D050028}"/>
              </a:ext>
            </a:extLst>
          </p:cNvPr>
          <p:cNvPicPr>
            <a:picLocks noChangeAspect="1"/>
          </p:cNvPicPr>
          <p:nvPr/>
        </p:nvPicPr>
        <p:blipFill>
          <a:blip r:embed="rId4"/>
          <a:stretch>
            <a:fillRect/>
          </a:stretch>
        </p:blipFill>
        <p:spPr>
          <a:xfrm>
            <a:off x="8007229" y="2831980"/>
            <a:ext cx="3422771" cy="3394639"/>
          </a:xfrm>
          <a:prstGeom prst="rect">
            <a:avLst/>
          </a:prstGeom>
        </p:spPr>
      </p:pic>
    </p:spTree>
    <p:extLst>
      <p:ext uri="{BB962C8B-B14F-4D97-AF65-F5344CB8AC3E}">
        <p14:creationId xmlns:p14="http://schemas.microsoft.com/office/powerpoint/2010/main" val="2950912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42B5C-7E12-4D66-8B16-516E05DEB2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C28FEE-A5DA-37B5-76FD-7A5F339E81B1}"/>
              </a:ext>
            </a:extLst>
          </p:cNvPr>
          <p:cNvSpPr>
            <a:spLocks noGrp="1"/>
          </p:cNvSpPr>
          <p:nvPr>
            <p:ph type="title"/>
          </p:nvPr>
        </p:nvSpPr>
        <p:spPr>
          <a:xfrm>
            <a:off x="2817844" y="1"/>
            <a:ext cx="9374156" cy="2517866"/>
          </a:xfrm>
          <a:solidFill>
            <a:schemeClr val="tx2">
              <a:lumMod val="75000"/>
              <a:lumOff val="25000"/>
            </a:schemeClr>
          </a:solidFill>
        </p:spPr>
        <p:txBody>
          <a:bodyPr>
            <a:normAutofit/>
          </a:bodyPr>
          <a:lstStyle/>
          <a:p>
            <a:r>
              <a:rPr lang="en-US" sz="7200" dirty="0">
                <a:solidFill>
                  <a:schemeClr val="bg1"/>
                </a:solidFill>
              </a:rPr>
              <a:t>ELA Membership Dues</a:t>
            </a:r>
          </a:p>
        </p:txBody>
      </p:sp>
      <p:sp>
        <p:nvSpPr>
          <p:cNvPr id="3" name="Content Placeholder 2">
            <a:extLst>
              <a:ext uri="{FF2B5EF4-FFF2-40B4-BE49-F238E27FC236}">
                <a16:creationId xmlns:a16="http://schemas.microsoft.com/office/drawing/2014/main" id="{ACFF1DDB-5534-CAA3-57C2-F045FD74E07E}"/>
              </a:ext>
            </a:extLst>
          </p:cNvPr>
          <p:cNvSpPr>
            <a:spLocks noGrp="1"/>
          </p:cNvSpPr>
          <p:nvPr>
            <p:ph idx="1"/>
          </p:nvPr>
        </p:nvSpPr>
        <p:spPr>
          <a:xfrm>
            <a:off x="242595" y="2722879"/>
            <a:ext cx="7956525" cy="3845872"/>
          </a:xfrm>
        </p:spPr>
        <p:txBody>
          <a:bodyPr>
            <a:normAutofit fontScale="77500" lnSpcReduction="20000"/>
          </a:bodyPr>
          <a:lstStyle/>
          <a:p>
            <a:r>
              <a:rPr lang="en-US" sz="3600" dirty="0">
                <a:solidFill>
                  <a:schemeClr val="accent1"/>
                </a:solidFill>
              </a:rPr>
              <a:t>Professional Membership= $250</a:t>
            </a:r>
          </a:p>
          <a:p>
            <a:r>
              <a:rPr lang="en-US" sz="3600" dirty="0">
                <a:solidFill>
                  <a:schemeClr val="accent1"/>
                </a:solidFill>
              </a:rPr>
              <a:t>Student Membership= $75</a:t>
            </a:r>
          </a:p>
          <a:p>
            <a:pPr lvl="1"/>
            <a:r>
              <a:rPr lang="en-US" dirty="0"/>
              <a:t>Undergraduate, graduate, and law students enrolled at least half-time (min. 6 credit hours) at an accredited college or university enjoy a discount from  the professional membership.</a:t>
            </a:r>
            <a:endParaRPr lang="en-US" sz="3200" dirty="0">
              <a:solidFill>
                <a:schemeClr val="accent1"/>
              </a:solidFill>
            </a:endParaRPr>
          </a:p>
          <a:p>
            <a:r>
              <a:rPr lang="en-US" sz="3600" dirty="0">
                <a:solidFill>
                  <a:schemeClr val="accent1"/>
                </a:solidFill>
              </a:rPr>
              <a:t>Retired Membership= $175</a:t>
            </a:r>
          </a:p>
          <a:p>
            <a:pPr lvl="1"/>
            <a:r>
              <a:rPr lang="en-US" dirty="0"/>
              <a:t>Membership for professionals who have fully retired and are not employed full-time or part-time by any education institution or education-law organization.</a:t>
            </a:r>
            <a:endParaRPr lang="en-US" sz="3200" dirty="0">
              <a:solidFill>
                <a:schemeClr val="accent1"/>
              </a:solidFill>
            </a:endParaRPr>
          </a:p>
          <a:p>
            <a:r>
              <a:rPr lang="en-US" sz="3600" dirty="0">
                <a:solidFill>
                  <a:schemeClr val="accent1"/>
                </a:solidFill>
              </a:rPr>
              <a:t>Introductory (First Year Only) Membership= $175</a:t>
            </a:r>
          </a:p>
          <a:p>
            <a:pPr lvl="1"/>
            <a:r>
              <a:rPr lang="en-US" dirty="0"/>
              <a:t>Introductory membership is available for first year membership only.</a:t>
            </a:r>
          </a:p>
        </p:txBody>
      </p:sp>
      <p:pic>
        <p:nvPicPr>
          <p:cNvPr id="4" name="Picture 3">
            <a:extLst>
              <a:ext uri="{FF2B5EF4-FFF2-40B4-BE49-F238E27FC236}">
                <a16:creationId xmlns:a16="http://schemas.microsoft.com/office/drawing/2014/main" id="{A7DAF62A-A631-AC99-C6F0-E563CEE36CE9}"/>
              </a:ext>
            </a:extLst>
          </p:cNvPr>
          <p:cNvPicPr>
            <a:picLocks noChangeAspect="1"/>
          </p:cNvPicPr>
          <p:nvPr/>
        </p:nvPicPr>
        <p:blipFill>
          <a:blip r:embed="rId2"/>
          <a:stretch>
            <a:fillRect/>
          </a:stretch>
        </p:blipFill>
        <p:spPr>
          <a:xfrm>
            <a:off x="0" y="0"/>
            <a:ext cx="2517866" cy="2517866"/>
          </a:xfrm>
          <a:prstGeom prst="rect">
            <a:avLst/>
          </a:prstGeom>
        </p:spPr>
      </p:pic>
      <p:pic>
        <p:nvPicPr>
          <p:cNvPr id="7" name="Picture 6">
            <a:extLst>
              <a:ext uri="{FF2B5EF4-FFF2-40B4-BE49-F238E27FC236}">
                <a16:creationId xmlns:a16="http://schemas.microsoft.com/office/drawing/2014/main" id="{E53CE2D3-0981-4FD6-9B83-BBD4A3E82F7E}"/>
              </a:ext>
            </a:extLst>
          </p:cNvPr>
          <p:cNvPicPr>
            <a:picLocks noChangeAspect="1"/>
          </p:cNvPicPr>
          <p:nvPr/>
        </p:nvPicPr>
        <p:blipFill>
          <a:blip r:embed="rId3"/>
          <a:stretch>
            <a:fillRect/>
          </a:stretch>
        </p:blipFill>
        <p:spPr>
          <a:xfrm>
            <a:off x="8576189" y="2964060"/>
            <a:ext cx="3138291" cy="3112497"/>
          </a:xfrm>
          <a:prstGeom prst="rect">
            <a:avLst/>
          </a:prstGeom>
        </p:spPr>
      </p:pic>
    </p:spTree>
    <p:extLst>
      <p:ext uri="{BB962C8B-B14F-4D97-AF65-F5344CB8AC3E}">
        <p14:creationId xmlns:p14="http://schemas.microsoft.com/office/powerpoint/2010/main" val="330364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0B0FCD-8378-41E2-3F8B-77A008D1484F}"/>
            </a:ext>
          </a:extLst>
        </p:cNvPr>
        <p:cNvGrpSpPr/>
        <p:nvPr/>
      </p:nvGrpSpPr>
      <p:grpSpPr>
        <a:xfrm>
          <a:off x="0" y="0"/>
          <a:ext cx="0" cy="0"/>
          <a:chOff x="0" y="0"/>
          <a:chExt cx="0" cy="0"/>
        </a:xfrm>
      </p:grpSpPr>
      <p:sp useBgFill="1">
        <p:nvSpPr>
          <p:cNvPr id="1050" name="Rectangle 1049">
            <a:extLst>
              <a:ext uri="{FF2B5EF4-FFF2-40B4-BE49-F238E27FC236}">
                <a16:creationId xmlns:a16="http://schemas.microsoft.com/office/drawing/2014/main" id="{2EAA8ABB-E28C-4BD6-B2CD-376882E92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EF134C-A57E-51DB-B006-47DAD0871571}"/>
              </a:ext>
            </a:extLst>
          </p:cNvPr>
          <p:cNvSpPr>
            <a:spLocks noGrp="1"/>
          </p:cNvSpPr>
          <p:nvPr>
            <p:ph type="title"/>
          </p:nvPr>
        </p:nvSpPr>
        <p:spPr>
          <a:xfrm>
            <a:off x="8763604" y="679730"/>
            <a:ext cx="3090345" cy="5662877"/>
          </a:xfrm>
        </p:spPr>
        <p:txBody>
          <a:bodyPr vert="horz" lIns="91440" tIns="45720" rIns="91440" bIns="45720" rtlCol="0" anchor="b">
            <a:normAutofit/>
          </a:bodyPr>
          <a:lstStyle/>
          <a:p>
            <a:pPr lvl="1" algn="l" rtl="0">
              <a:lnSpc>
                <a:spcPct val="90000"/>
              </a:lnSpc>
              <a:spcBef>
                <a:spcPct val="0"/>
              </a:spcBef>
            </a:pPr>
            <a:r>
              <a:rPr lang="en-US" sz="3600" kern="1200" dirty="0">
                <a:solidFill>
                  <a:schemeClr val="tx1"/>
                </a:solidFill>
                <a:latin typeface="+mj-lt"/>
                <a:ea typeface="+mj-ea"/>
                <a:cs typeface="+mj-cs"/>
              </a:rPr>
              <a:t>February 19</a:t>
            </a:r>
            <a:r>
              <a:rPr lang="en-US" sz="3600" kern="1200" baseline="30000" dirty="0">
                <a:solidFill>
                  <a:schemeClr val="tx1"/>
                </a:solidFill>
                <a:latin typeface="+mj-lt"/>
                <a:ea typeface="+mj-ea"/>
                <a:cs typeface="+mj-cs"/>
              </a:rPr>
              <a:t>th</a:t>
            </a:r>
            <a:r>
              <a:rPr lang="en-US" sz="3600" kern="1200" dirty="0">
                <a:solidFill>
                  <a:schemeClr val="tx1"/>
                </a:solidFill>
                <a:latin typeface="+mj-lt"/>
                <a:ea typeface="+mj-ea"/>
                <a:cs typeface="+mj-cs"/>
              </a:rPr>
              <a:t> at 4:00 EST: </a:t>
            </a: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Meet the Authors of A Guide to Special Education Law (2</a:t>
            </a:r>
            <a:r>
              <a:rPr lang="en-US" sz="3600" kern="1200" baseline="30000" dirty="0">
                <a:solidFill>
                  <a:schemeClr val="tx1"/>
                </a:solidFill>
                <a:latin typeface="+mj-lt"/>
                <a:ea typeface="+mj-ea"/>
                <a:cs typeface="+mj-cs"/>
              </a:rPr>
              <a:t>nd</a:t>
            </a:r>
            <a:r>
              <a:rPr lang="en-US" sz="3600" kern="1200" dirty="0">
                <a:solidFill>
                  <a:schemeClr val="tx1"/>
                </a:solidFill>
                <a:latin typeface="+mj-lt"/>
                <a:ea typeface="+mj-ea"/>
                <a:cs typeface="+mj-cs"/>
              </a:rPr>
              <a:t> ed.)</a:t>
            </a:r>
          </a:p>
        </p:txBody>
      </p:sp>
      <p:grpSp>
        <p:nvGrpSpPr>
          <p:cNvPr id="1052" name="Group 1051">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184" y="1"/>
            <a:ext cx="2446384" cy="5777808"/>
            <a:chOff x="329184" y="1"/>
            <a:chExt cx="524256" cy="5777808"/>
          </a:xfrm>
        </p:grpSpPr>
        <p:cxnSp>
          <p:nvCxnSpPr>
            <p:cNvPr id="1053" name="Straight Connector 1052">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54" name="Rectangle 105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6" name="Rectangle 105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679731"/>
            <a:ext cx="7682293"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78E6C8F-72CE-D38E-8FAB-331526B67237}"/>
              </a:ext>
            </a:extLst>
          </p:cNvPr>
          <p:cNvPicPr>
            <a:picLocks noChangeAspect="1"/>
          </p:cNvPicPr>
          <p:nvPr/>
        </p:nvPicPr>
        <p:blipFill>
          <a:blip r:embed="rId2"/>
          <a:srcRect t="1970" r="1" b="1"/>
          <a:stretch>
            <a:fillRect/>
          </a:stretch>
        </p:blipFill>
        <p:spPr>
          <a:xfrm>
            <a:off x="996363" y="972235"/>
            <a:ext cx="3383280" cy="5047735"/>
          </a:xfrm>
          <a:prstGeom prst="rect">
            <a:avLst/>
          </a:prstGeom>
        </p:spPr>
      </p:pic>
      <p:pic>
        <p:nvPicPr>
          <p:cNvPr id="3" name="Picture 2">
            <a:extLst>
              <a:ext uri="{FF2B5EF4-FFF2-40B4-BE49-F238E27FC236}">
                <a16:creationId xmlns:a16="http://schemas.microsoft.com/office/drawing/2014/main" id="{0CD2A90D-2759-0C05-D157-D7B9F3B1086F}"/>
              </a:ext>
            </a:extLst>
          </p:cNvPr>
          <p:cNvPicPr>
            <a:picLocks noChangeAspect="1"/>
          </p:cNvPicPr>
          <p:nvPr/>
        </p:nvPicPr>
        <p:blipFill>
          <a:blip r:embed="rId3"/>
          <a:srcRect r="1430" b="-3"/>
          <a:stretch>
            <a:fillRect/>
          </a:stretch>
        </p:blipFill>
        <p:spPr>
          <a:xfrm>
            <a:off x="4683639" y="972235"/>
            <a:ext cx="3383280" cy="5047735"/>
          </a:xfrm>
          <a:prstGeom prst="rect">
            <a:avLst/>
          </a:prstGeom>
        </p:spPr>
      </p:pic>
    </p:spTree>
    <p:extLst>
      <p:ext uri="{BB962C8B-B14F-4D97-AF65-F5344CB8AC3E}">
        <p14:creationId xmlns:p14="http://schemas.microsoft.com/office/powerpoint/2010/main" val="55290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62C312-7B26-BD2A-25DF-992328831A0E}"/>
            </a:ext>
          </a:extLst>
        </p:cNvPr>
        <p:cNvGrpSpPr/>
        <p:nvPr/>
      </p:nvGrpSpPr>
      <p:grpSpPr>
        <a:xfrm>
          <a:off x="0" y="0"/>
          <a:ext cx="0" cy="0"/>
          <a:chOff x="0" y="0"/>
          <a:chExt cx="0" cy="0"/>
        </a:xfrm>
      </p:grpSpPr>
      <p:sp useBgFill="1">
        <p:nvSpPr>
          <p:cNvPr id="1045" name="Rectangle 1044">
            <a:extLst>
              <a:ext uri="{FF2B5EF4-FFF2-40B4-BE49-F238E27FC236}">
                <a16:creationId xmlns:a16="http://schemas.microsoft.com/office/drawing/2014/main" id="{280AC949-C4C2-E32F-8938-0B56B7DE2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8051B5-0BB2-4398-F01B-A970D95A1D41}"/>
              </a:ext>
            </a:extLst>
          </p:cNvPr>
          <p:cNvSpPr>
            <a:spLocks noGrp="1"/>
          </p:cNvSpPr>
          <p:nvPr>
            <p:ph type="title"/>
          </p:nvPr>
        </p:nvSpPr>
        <p:spPr>
          <a:xfrm>
            <a:off x="184559" y="3521645"/>
            <a:ext cx="11820012" cy="3148455"/>
          </a:xfrm>
          <a:solidFill>
            <a:schemeClr val="tx2">
              <a:lumMod val="75000"/>
              <a:lumOff val="25000"/>
            </a:schemeClr>
          </a:solidFill>
        </p:spPr>
        <p:txBody>
          <a:bodyPr vert="horz" lIns="91440" tIns="45720" rIns="91440" bIns="45720" rtlCol="0" anchor="b">
            <a:noAutofit/>
          </a:bodyPr>
          <a:lstStyle/>
          <a:p>
            <a:pPr algn="ctr"/>
            <a:r>
              <a:rPr lang="en-US" sz="9600" kern="1200" dirty="0">
                <a:solidFill>
                  <a:schemeClr val="bg1"/>
                </a:solidFill>
                <a:latin typeface="+mj-lt"/>
                <a:ea typeface="+mj-ea"/>
                <a:cs typeface="+mj-cs"/>
              </a:rPr>
              <a:t>FEATURED ELA</a:t>
            </a:r>
            <a:br>
              <a:rPr lang="en-US" sz="9600" kern="1200" dirty="0">
                <a:solidFill>
                  <a:schemeClr val="bg1"/>
                </a:solidFill>
                <a:latin typeface="+mj-lt"/>
                <a:ea typeface="+mj-ea"/>
                <a:cs typeface="+mj-cs"/>
              </a:rPr>
            </a:br>
            <a:r>
              <a:rPr lang="en-US" sz="9600" kern="1200" dirty="0">
                <a:solidFill>
                  <a:schemeClr val="bg1"/>
                </a:solidFill>
                <a:latin typeface="+mj-lt"/>
                <a:ea typeface="+mj-ea"/>
                <a:cs typeface="+mj-cs"/>
              </a:rPr>
              <a:t>RESOURCES</a:t>
            </a:r>
          </a:p>
        </p:txBody>
      </p:sp>
      <p:pic>
        <p:nvPicPr>
          <p:cNvPr id="9" name="Picture 8">
            <a:extLst>
              <a:ext uri="{FF2B5EF4-FFF2-40B4-BE49-F238E27FC236}">
                <a16:creationId xmlns:a16="http://schemas.microsoft.com/office/drawing/2014/main" id="{91126246-5199-62F4-B01A-C331662BC0A7}"/>
              </a:ext>
            </a:extLst>
          </p:cNvPr>
          <p:cNvPicPr>
            <a:picLocks noChangeAspect="1"/>
          </p:cNvPicPr>
          <p:nvPr/>
        </p:nvPicPr>
        <p:blipFill>
          <a:blip r:embed="rId2"/>
          <a:srcRect t="6622" r="-5" b="-5"/>
          <a:stretch>
            <a:fillRect/>
          </a:stretch>
        </p:blipFill>
        <p:spPr>
          <a:xfrm>
            <a:off x="2575696" y="178507"/>
            <a:ext cx="2255462" cy="3155238"/>
          </a:xfrm>
          <a:prstGeom prst="rect">
            <a:avLst/>
          </a:prstGeom>
        </p:spPr>
      </p:pic>
      <p:pic>
        <p:nvPicPr>
          <p:cNvPr id="8" name="Picture 7">
            <a:extLst>
              <a:ext uri="{FF2B5EF4-FFF2-40B4-BE49-F238E27FC236}">
                <a16:creationId xmlns:a16="http://schemas.microsoft.com/office/drawing/2014/main" id="{DFBFB2E3-CA6F-BAE0-A254-8AEF3B80CC9E}"/>
              </a:ext>
            </a:extLst>
          </p:cNvPr>
          <p:cNvPicPr>
            <a:picLocks noChangeAspect="1"/>
          </p:cNvPicPr>
          <p:nvPr/>
        </p:nvPicPr>
        <p:blipFill>
          <a:blip r:embed="rId3"/>
          <a:srcRect r="4" b="8724"/>
          <a:stretch>
            <a:fillRect/>
          </a:stretch>
        </p:blipFill>
        <p:spPr>
          <a:xfrm>
            <a:off x="4966833" y="187900"/>
            <a:ext cx="2255462" cy="3155238"/>
          </a:xfrm>
          <a:prstGeom prst="rect">
            <a:avLst/>
          </a:prstGeom>
        </p:spPr>
      </p:pic>
      <p:pic>
        <p:nvPicPr>
          <p:cNvPr id="6" name="Picture 5">
            <a:extLst>
              <a:ext uri="{FF2B5EF4-FFF2-40B4-BE49-F238E27FC236}">
                <a16:creationId xmlns:a16="http://schemas.microsoft.com/office/drawing/2014/main" id="{490AB365-C46E-9366-2514-3A2F31ACE8A3}"/>
              </a:ext>
            </a:extLst>
          </p:cNvPr>
          <p:cNvPicPr>
            <a:picLocks noChangeAspect="1"/>
          </p:cNvPicPr>
          <p:nvPr/>
        </p:nvPicPr>
        <p:blipFill>
          <a:blip r:embed="rId4"/>
          <a:srcRect r="-5" b="6617"/>
          <a:stretch>
            <a:fillRect/>
          </a:stretch>
        </p:blipFill>
        <p:spPr>
          <a:xfrm>
            <a:off x="7357971" y="187900"/>
            <a:ext cx="2255462" cy="3155238"/>
          </a:xfrm>
          <a:prstGeom prst="rect">
            <a:avLst/>
          </a:prstGeom>
        </p:spPr>
      </p:pic>
      <p:pic>
        <p:nvPicPr>
          <p:cNvPr id="7" name="Picture 6">
            <a:extLst>
              <a:ext uri="{FF2B5EF4-FFF2-40B4-BE49-F238E27FC236}">
                <a16:creationId xmlns:a16="http://schemas.microsoft.com/office/drawing/2014/main" id="{E88EF6DD-574D-373A-B4E2-3880B0513687}"/>
              </a:ext>
            </a:extLst>
          </p:cNvPr>
          <p:cNvPicPr>
            <a:picLocks noChangeAspect="1"/>
          </p:cNvPicPr>
          <p:nvPr/>
        </p:nvPicPr>
        <p:blipFill>
          <a:blip r:embed="rId5"/>
          <a:srcRect r="7736" b="3"/>
          <a:stretch>
            <a:fillRect/>
          </a:stretch>
        </p:blipFill>
        <p:spPr>
          <a:xfrm>
            <a:off x="9749109" y="187900"/>
            <a:ext cx="2255462" cy="3155238"/>
          </a:xfrm>
          <a:prstGeom prst="rect">
            <a:avLst/>
          </a:prstGeom>
        </p:spPr>
      </p:pic>
      <p:pic>
        <p:nvPicPr>
          <p:cNvPr id="4" name="Picture 3">
            <a:extLst>
              <a:ext uri="{FF2B5EF4-FFF2-40B4-BE49-F238E27FC236}">
                <a16:creationId xmlns:a16="http://schemas.microsoft.com/office/drawing/2014/main" id="{31D5042F-345F-F5B6-991B-0CD4A457577A}"/>
              </a:ext>
            </a:extLst>
          </p:cNvPr>
          <p:cNvPicPr>
            <a:picLocks noChangeAspect="1"/>
          </p:cNvPicPr>
          <p:nvPr/>
        </p:nvPicPr>
        <p:blipFill>
          <a:blip r:embed="rId6"/>
          <a:stretch>
            <a:fillRect/>
          </a:stretch>
        </p:blipFill>
        <p:spPr>
          <a:xfrm>
            <a:off x="69712" y="178507"/>
            <a:ext cx="2370308" cy="3145846"/>
          </a:xfrm>
          <a:prstGeom prst="rect">
            <a:avLst/>
          </a:prstGeom>
        </p:spPr>
      </p:pic>
    </p:spTree>
    <p:extLst>
      <p:ext uri="{BB962C8B-B14F-4D97-AF65-F5344CB8AC3E}">
        <p14:creationId xmlns:p14="http://schemas.microsoft.com/office/powerpoint/2010/main" val="342952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DB0908-B4FD-478E-9EF7-DB69C0C807BA}"/>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22CA72-2A63-428F-B586-37BA5AB6D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C01F1A-2DFE-C582-D4BD-63BD12D70979}"/>
              </a:ext>
            </a:extLst>
          </p:cNvPr>
          <p:cNvSpPr>
            <a:spLocks noGrp="1"/>
          </p:cNvSpPr>
          <p:nvPr>
            <p:ph type="title"/>
          </p:nvPr>
        </p:nvSpPr>
        <p:spPr>
          <a:xfrm>
            <a:off x="532015" y="4495568"/>
            <a:ext cx="3861960" cy="1905232"/>
          </a:xfrm>
        </p:spPr>
        <p:txBody>
          <a:bodyPr anchor="ctr">
            <a:normAutofit/>
          </a:bodyPr>
          <a:lstStyle/>
          <a:p>
            <a:r>
              <a:rPr lang="en-US" sz="3200"/>
              <a:t>CONFERENCE INFO</a:t>
            </a:r>
          </a:p>
        </p:txBody>
      </p:sp>
      <p:sp>
        <p:nvSpPr>
          <p:cNvPr id="25" name="Rectangle 24">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1"/>
            <a:ext cx="11231745" cy="413142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45CD1DE-E1B4-8A3A-4E29-54B9A6637C77}"/>
              </a:ext>
            </a:extLst>
          </p:cNvPr>
          <p:cNvPicPr>
            <a:picLocks noChangeAspect="1"/>
          </p:cNvPicPr>
          <p:nvPr/>
        </p:nvPicPr>
        <p:blipFill>
          <a:blip r:embed="rId2"/>
          <a:srcRect r="3" b="3"/>
          <a:stretch>
            <a:fillRect/>
          </a:stretch>
        </p:blipFill>
        <p:spPr>
          <a:xfrm>
            <a:off x="7152430" y="364142"/>
            <a:ext cx="3426462" cy="3426462"/>
          </a:xfrm>
          <a:prstGeom prst="rect">
            <a:avLst/>
          </a:prstGeom>
        </p:spPr>
      </p:pic>
      <p:sp>
        <p:nvSpPr>
          <p:cNvPr id="24" name="Rectangle 23">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37444" y="5460209"/>
            <a:ext cx="1790365"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FFB6BA5-87F7-EA33-23EE-70358D4D0FA7}"/>
              </a:ext>
            </a:extLst>
          </p:cNvPr>
          <p:cNvSpPr>
            <a:spLocks noGrp="1"/>
          </p:cNvSpPr>
          <p:nvPr>
            <p:ph idx="1"/>
          </p:nvPr>
        </p:nvSpPr>
        <p:spPr>
          <a:xfrm>
            <a:off x="5162719" y="4495567"/>
            <a:ext cx="6586915" cy="2361797"/>
          </a:xfrm>
        </p:spPr>
        <p:txBody>
          <a:bodyPr anchor="ctr">
            <a:normAutofit/>
          </a:bodyPr>
          <a:lstStyle/>
          <a:p>
            <a:r>
              <a:rPr lang="en-US" sz="3200" dirty="0"/>
              <a:t>October 21-24, 2026</a:t>
            </a:r>
          </a:p>
          <a:p>
            <a:r>
              <a:rPr lang="en-US" sz="3200" dirty="0"/>
              <a:t>Raleigh-Durham, North Carolina</a:t>
            </a:r>
          </a:p>
          <a:p>
            <a:r>
              <a:rPr lang="en-US" sz="3200" dirty="0"/>
              <a:t>Embassy Suites Raleigh Durham Research Triangle</a:t>
            </a:r>
          </a:p>
          <a:p>
            <a:endParaRPr lang="en-US" sz="1800" dirty="0"/>
          </a:p>
        </p:txBody>
      </p:sp>
      <p:pic>
        <p:nvPicPr>
          <p:cNvPr id="7" name="Picture 6">
            <a:extLst>
              <a:ext uri="{FF2B5EF4-FFF2-40B4-BE49-F238E27FC236}">
                <a16:creationId xmlns:a16="http://schemas.microsoft.com/office/drawing/2014/main" id="{9B2B1A7E-596B-1CAF-D9F6-3C4540F36FB7}"/>
              </a:ext>
            </a:extLst>
          </p:cNvPr>
          <p:cNvPicPr>
            <a:picLocks noChangeAspect="1"/>
          </p:cNvPicPr>
          <p:nvPr/>
        </p:nvPicPr>
        <p:blipFill>
          <a:blip r:embed="rId3"/>
          <a:stretch>
            <a:fillRect/>
          </a:stretch>
        </p:blipFill>
        <p:spPr>
          <a:xfrm>
            <a:off x="1392862" y="457200"/>
            <a:ext cx="3426462" cy="3398299"/>
          </a:xfrm>
          <a:prstGeom prst="rect">
            <a:avLst/>
          </a:prstGeom>
        </p:spPr>
      </p:pic>
    </p:spTree>
    <p:extLst>
      <p:ext uri="{BB962C8B-B14F-4D97-AF65-F5344CB8AC3E}">
        <p14:creationId xmlns:p14="http://schemas.microsoft.com/office/powerpoint/2010/main" val="3085319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F9C257-BB90-FCAC-F774-B4D89F4BD5CC}"/>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6D8767-BF1E-D8CF-084D-2FAA77F48483}"/>
              </a:ext>
            </a:extLst>
          </p:cNvPr>
          <p:cNvSpPr>
            <a:spLocks noGrp="1"/>
          </p:cNvSpPr>
          <p:nvPr>
            <p:ph type="title"/>
          </p:nvPr>
        </p:nvSpPr>
        <p:spPr>
          <a:xfrm>
            <a:off x="589560" y="357447"/>
            <a:ext cx="5279408" cy="1626801"/>
          </a:xfrm>
        </p:spPr>
        <p:txBody>
          <a:bodyPr anchor="ctr">
            <a:noAutofit/>
          </a:bodyPr>
          <a:lstStyle/>
          <a:p>
            <a:r>
              <a:rPr lang="en-US" dirty="0"/>
              <a:t>COST OF CONFERENCE</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6F2FC5D-EAC6-C4D6-42C0-4B60159100AC}"/>
              </a:ext>
            </a:extLst>
          </p:cNvPr>
          <p:cNvSpPr>
            <a:spLocks noGrp="1"/>
          </p:cNvSpPr>
          <p:nvPr>
            <p:ph idx="1"/>
          </p:nvPr>
        </p:nvSpPr>
        <p:spPr>
          <a:xfrm>
            <a:off x="590719" y="2330505"/>
            <a:ext cx="5278066" cy="3979585"/>
          </a:xfrm>
        </p:spPr>
        <p:txBody>
          <a:bodyPr anchor="ctr">
            <a:normAutofit/>
          </a:bodyPr>
          <a:lstStyle/>
          <a:p>
            <a:r>
              <a:rPr lang="en-US" dirty="0"/>
              <a:t>ELA Member= $525.00</a:t>
            </a:r>
          </a:p>
          <a:p>
            <a:r>
              <a:rPr lang="en-US" dirty="0"/>
              <a:t>ELA Student Member= $210.00</a:t>
            </a:r>
          </a:p>
          <a:p>
            <a:r>
              <a:rPr lang="en-US" dirty="0"/>
              <a:t>ELA Retired Member= $440.00</a:t>
            </a:r>
          </a:p>
          <a:p>
            <a:r>
              <a:rPr lang="en-US" dirty="0"/>
              <a:t>ELA Guest Member= $815.00</a:t>
            </a:r>
          </a:p>
          <a:p>
            <a:endParaRPr lang="en-US" dirty="0"/>
          </a:p>
          <a:p>
            <a:pPr marL="0" indent="0">
              <a:buNone/>
            </a:pPr>
            <a:r>
              <a:rPr lang="en-US" dirty="0"/>
              <a:t>*All presenters must register for the conference by September 7</a:t>
            </a:r>
            <a:r>
              <a:rPr lang="en-US" baseline="30000" dirty="0"/>
              <a:t>th</a:t>
            </a:r>
            <a:r>
              <a:rPr lang="en-US" dirty="0"/>
              <a:t>, 2026 (Labor Day)</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066C8DC-FCA4-AB38-09FF-7CC939B615CE}"/>
              </a:ext>
            </a:extLst>
          </p:cNvPr>
          <p:cNvPicPr>
            <a:picLocks noChangeAspect="1"/>
          </p:cNvPicPr>
          <p:nvPr/>
        </p:nvPicPr>
        <p:blipFill>
          <a:blip r:embed="rId2"/>
          <a:stretch>
            <a:fillRect/>
          </a:stretch>
        </p:blipFill>
        <p:spPr>
          <a:xfrm>
            <a:off x="7083423" y="956287"/>
            <a:ext cx="4397433" cy="1769966"/>
          </a:xfrm>
          <a:prstGeom prst="rect">
            <a:avLst/>
          </a:prstGeom>
        </p:spPr>
      </p:pic>
      <p:sp>
        <p:nvSpPr>
          <p:cNvPr id="23" name="Rectangle 2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37E796-7BF2-578E-9676-78655686F6F8}"/>
              </a:ext>
            </a:extLst>
          </p:cNvPr>
          <p:cNvPicPr>
            <a:picLocks noChangeAspect="1"/>
          </p:cNvPicPr>
          <p:nvPr/>
        </p:nvPicPr>
        <p:blipFill>
          <a:blip r:embed="rId3"/>
          <a:stretch>
            <a:fillRect/>
          </a:stretch>
        </p:blipFill>
        <p:spPr>
          <a:xfrm>
            <a:off x="8021829" y="3707894"/>
            <a:ext cx="2518756" cy="2518756"/>
          </a:xfrm>
          <a:prstGeom prst="rect">
            <a:avLst/>
          </a:prstGeom>
        </p:spPr>
      </p:pic>
    </p:spTree>
    <p:extLst>
      <p:ext uri="{BB962C8B-B14F-4D97-AF65-F5344CB8AC3E}">
        <p14:creationId xmlns:p14="http://schemas.microsoft.com/office/powerpoint/2010/main" val="14265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751FA5-2A23-015B-ECC2-C9EEE331A47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695F69-7001-421E-98A8-E74156934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7CECB62-56FA-5B1D-8FE2-087F6603CF8D}"/>
              </a:ext>
            </a:extLst>
          </p:cNvPr>
          <p:cNvPicPr>
            <a:picLocks noChangeAspect="1"/>
          </p:cNvPicPr>
          <p:nvPr/>
        </p:nvPicPr>
        <p:blipFill>
          <a:blip r:embed="rId2"/>
          <a:srcRect t="3383" b="12242"/>
          <a:stretch>
            <a:fillRect/>
          </a:stretch>
        </p:blipFill>
        <p:spPr>
          <a:xfrm>
            <a:off x="6096010" y="10"/>
            <a:ext cx="6095999" cy="6857990"/>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p:spPr>
      </p:pic>
      <p:sp>
        <p:nvSpPr>
          <p:cNvPr id="2" name="Title 1">
            <a:extLst>
              <a:ext uri="{FF2B5EF4-FFF2-40B4-BE49-F238E27FC236}">
                <a16:creationId xmlns:a16="http://schemas.microsoft.com/office/drawing/2014/main" id="{A2018608-E8D3-A756-5448-283591CE136A}"/>
              </a:ext>
            </a:extLst>
          </p:cNvPr>
          <p:cNvSpPr>
            <a:spLocks noGrp="1"/>
          </p:cNvSpPr>
          <p:nvPr>
            <p:ph type="title"/>
          </p:nvPr>
        </p:nvSpPr>
        <p:spPr>
          <a:xfrm>
            <a:off x="599818" y="5234320"/>
            <a:ext cx="6931319" cy="752217"/>
          </a:xfrm>
        </p:spPr>
        <p:txBody>
          <a:bodyPr vert="horz" lIns="91440" tIns="45720" rIns="91440" bIns="45720" rtlCol="0" anchor="b">
            <a:normAutofit/>
          </a:bodyPr>
          <a:lstStyle/>
          <a:p>
            <a:r>
              <a:rPr lang="en-US" sz="3600" kern="1200">
                <a:solidFill>
                  <a:schemeClr val="tx1">
                    <a:lumMod val="85000"/>
                    <a:lumOff val="15000"/>
                  </a:schemeClr>
                </a:solidFill>
                <a:latin typeface="+mj-lt"/>
                <a:ea typeface="+mj-ea"/>
                <a:cs typeface="+mj-cs"/>
              </a:rPr>
              <a:t>WITH APPRECIATION</a:t>
            </a:r>
          </a:p>
        </p:txBody>
      </p:sp>
      <p:sp>
        <p:nvSpPr>
          <p:cNvPr id="3" name="Content Placeholder 2">
            <a:extLst>
              <a:ext uri="{FF2B5EF4-FFF2-40B4-BE49-F238E27FC236}">
                <a16:creationId xmlns:a16="http://schemas.microsoft.com/office/drawing/2014/main" id="{8DC6BE4D-DFAE-E664-6166-7AE15E633288}"/>
              </a:ext>
            </a:extLst>
          </p:cNvPr>
          <p:cNvSpPr>
            <a:spLocks noGrp="1"/>
          </p:cNvSpPr>
          <p:nvPr>
            <p:ph idx="1"/>
          </p:nvPr>
        </p:nvSpPr>
        <p:spPr>
          <a:xfrm>
            <a:off x="599819" y="6059086"/>
            <a:ext cx="7983742" cy="349725"/>
          </a:xfrm>
        </p:spPr>
        <p:txBody>
          <a:bodyPr vert="horz" lIns="91440" tIns="45720" rIns="91440" bIns="45720" rtlCol="0" anchor="t">
            <a:noAutofit/>
          </a:bodyPr>
          <a:lstStyle/>
          <a:p>
            <a:pPr marL="0" indent="0">
              <a:buNone/>
            </a:pPr>
            <a:r>
              <a:rPr lang="en-US" sz="3600" kern="1200" dirty="0">
                <a:solidFill>
                  <a:schemeClr val="tx1">
                    <a:lumMod val="85000"/>
                    <a:lumOff val="15000"/>
                  </a:schemeClr>
                </a:solidFill>
                <a:latin typeface="+mn-lt"/>
                <a:ea typeface="+mn-ea"/>
                <a:cs typeface="+mn-cs"/>
              </a:rPr>
              <a:t>Thank you for attending our Coffee Talk</a:t>
            </a:r>
          </a:p>
        </p:txBody>
      </p:sp>
      <p:pic>
        <p:nvPicPr>
          <p:cNvPr id="4" name="Picture 3">
            <a:extLst>
              <a:ext uri="{FF2B5EF4-FFF2-40B4-BE49-F238E27FC236}">
                <a16:creationId xmlns:a16="http://schemas.microsoft.com/office/drawing/2014/main" id="{0DFA59D4-2FCB-09C5-6E45-1BC6E5697BC5}"/>
              </a:ext>
            </a:extLst>
          </p:cNvPr>
          <p:cNvPicPr>
            <a:picLocks noChangeAspect="1"/>
          </p:cNvPicPr>
          <p:nvPr/>
        </p:nvPicPr>
        <p:blipFill>
          <a:blip r:embed="rId3"/>
          <a:srcRect t="7178" r="1" b="9205"/>
          <a:stretch>
            <a:fillRect/>
          </a:stretch>
        </p:blipFill>
        <p:spPr>
          <a:xfrm>
            <a:off x="-5388" y="10"/>
            <a:ext cx="6169518" cy="515884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spTree>
    <p:extLst>
      <p:ext uri="{BB962C8B-B14F-4D97-AF65-F5344CB8AC3E}">
        <p14:creationId xmlns:p14="http://schemas.microsoft.com/office/powerpoint/2010/main" val="371926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B3DF9C-B0C1-8A28-48D5-D91A5DBFC7C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2BAF1E-C3FA-FCF6-CD96-2054862D79D3}"/>
              </a:ext>
            </a:extLst>
          </p:cNvPr>
          <p:cNvSpPr>
            <a:spLocks noGrp="1"/>
          </p:cNvSpPr>
          <p:nvPr>
            <p:ph type="title"/>
          </p:nvPr>
        </p:nvSpPr>
        <p:spPr>
          <a:xfrm>
            <a:off x="234598" y="412454"/>
            <a:ext cx="2603853" cy="2101850"/>
          </a:xfrm>
        </p:spPr>
        <p:txBody>
          <a:bodyPr>
            <a:normAutofit/>
          </a:bodyPr>
          <a:lstStyle/>
          <a:p>
            <a:r>
              <a:rPr lang="en-US" sz="4000" b="1" dirty="0"/>
              <a:t>WELCOME</a:t>
            </a:r>
          </a:p>
        </p:txBody>
      </p:sp>
      <p:sp>
        <p:nvSpPr>
          <p:cNvPr id="13" name="Rectangle 12">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B06A50D-5DEF-9F7B-7DAC-B72490534F9A}"/>
              </a:ext>
            </a:extLst>
          </p:cNvPr>
          <p:cNvSpPr>
            <a:spLocks noGrp="1"/>
          </p:cNvSpPr>
          <p:nvPr>
            <p:ph idx="1"/>
          </p:nvPr>
        </p:nvSpPr>
        <p:spPr>
          <a:xfrm>
            <a:off x="3157538" y="412453"/>
            <a:ext cx="3243262" cy="2458565"/>
          </a:xfrm>
        </p:spPr>
        <p:txBody>
          <a:bodyPr anchor="ctr">
            <a:normAutofit lnSpcReduction="10000"/>
          </a:bodyPr>
          <a:lstStyle/>
          <a:p>
            <a:r>
              <a:rPr lang="en-US" sz="1700" dirty="0"/>
              <a:t>Dr. Jamie </a:t>
            </a:r>
            <a:r>
              <a:rPr lang="en-US" sz="1700" dirty="0" err="1"/>
              <a:t>Kudlats</a:t>
            </a:r>
            <a:endParaRPr lang="en-US" sz="1700" dirty="0"/>
          </a:p>
          <a:p>
            <a:r>
              <a:rPr lang="en-US" sz="1700" dirty="0"/>
              <a:t>Dr. Elisabeth Krimbill</a:t>
            </a:r>
          </a:p>
          <a:p>
            <a:r>
              <a:rPr lang="en-US" sz="1700" dirty="0"/>
              <a:t>Dr. Kevin Brady</a:t>
            </a:r>
          </a:p>
          <a:p>
            <a:r>
              <a:rPr lang="en-US" sz="1700" dirty="0"/>
              <a:t>Dr. Chris Thomas</a:t>
            </a:r>
          </a:p>
          <a:p>
            <a:r>
              <a:rPr lang="en-US" sz="1700" dirty="0"/>
              <a:t>Dr. Christy Smith</a:t>
            </a:r>
          </a:p>
          <a:p>
            <a:r>
              <a:rPr lang="en-US" sz="1700" dirty="0"/>
              <a:t>Dr. Jeanne Surface</a:t>
            </a:r>
          </a:p>
          <a:p>
            <a:r>
              <a:rPr lang="en-US" sz="1700" dirty="0"/>
              <a:t>Dr. Walter Hart</a:t>
            </a:r>
          </a:p>
        </p:txBody>
      </p:sp>
      <p:pic>
        <p:nvPicPr>
          <p:cNvPr id="4" name="Picture 3">
            <a:extLst>
              <a:ext uri="{FF2B5EF4-FFF2-40B4-BE49-F238E27FC236}">
                <a16:creationId xmlns:a16="http://schemas.microsoft.com/office/drawing/2014/main" id="{CDBCD127-9A37-B13F-89B6-567363B9F7C0}"/>
              </a:ext>
            </a:extLst>
          </p:cNvPr>
          <p:cNvPicPr>
            <a:picLocks noChangeAspect="1"/>
          </p:cNvPicPr>
          <p:nvPr/>
        </p:nvPicPr>
        <p:blipFill>
          <a:blip r:embed="rId2"/>
          <a:srcRect t="18535" b="20561"/>
          <a:stretch>
            <a:fillRect/>
          </a:stretch>
        </p:blipFill>
        <p:spPr>
          <a:xfrm>
            <a:off x="20" y="2959630"/>
            <a:ext cx="6400781" cy="3898370"/>
          </a:xfrm>
          <a:prstGeom prst="rect">
            <a:avLst/>
          </a:prstGeom>
        </p:spPr>
      </p:pic>
      <p:pic>
        <p:nvPicPr>
          <p:cNvPr id="6" name="Picture 5">
            <a:extLst>
              <a:ext uri="{FF2B5EF4-FFF2-40B4-BE49-F238E27FC236}">
                <a16:creationId xmlns:a16="http://schemas.microsoft.com/office/drawing/2014/main" id="{E0D25B1B-3EA6-DD13-779E-C55AFAC7A9B8}"/>
              </a:ext>
            </a:extLst>
          </p:cNvPr>
          <p:cNvPicPr>
            <a:picLocks noChangeAspect="1"/>
          </p:cNvPicPr>
          <p:nvPr/>
        </p:nvPicPr>
        <p:blipFill>
          <a:blip r:embed="rId3"/>
          <a:srcRect b="8163"/>
          <a:stretch>
            <a:fillRect/>
          </a:stretch>
        </p:blipFill>
        <p:spPr>
          <a:xfrm>
            <a:off x="6591299" y="1"/>
            <a:ext cx="5600701" cy="6857999"/>
          </a:xfrm>
          <a:prstGeom prst="rect">
            <a:avLst/>
          </a:prstGeom>
        </p:spPr>
      </p:pic>
    </p:spTree>
    <p:extLst>
      <p:ext uri="{BB962C8B-B14F-4D97-AF65-F5344CB8AC3E}">
        <p14:creationId xmlns:p14="http://schemas.microsoft.com/office/powerpoint/2010/main" val="3182454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4D2B97-C60A-8A4A-4675-07CAD20BDE47}"/>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DEFD63-C605-FE3F-9B5F-57DBF8FFAE61}"/>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sz="4800" kern="1200" dirty="0">
                <a:solidFill>
                  <a:schemeClr val="tx1"/>
                </a:solidFill>
                <a:latin typeface="+mj-lt"/>
                <a:ea typeface="+mj-ea"/>
                <a:cs typeface="+mj-cs"/>
              </a:rPr>
              <a:t>DISCUSSION WITH THE AUTHORS</a:t>
            </a:r>
          </a:p>
        </p:txBody>
      </p:sp>
      <p:sp>
        <p:nvSpPr>
          <p:cNvPr id="25" name="Rectangle 24">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045B976-B90E-B772-6BAD-B92D9B34DE44}"/>
              </a:ext>
            </a:extLst>
          </p:cNvPr>
          <p:cNvPicPr>
            <a:picLocks noChangeAspect="1"/>
          </p:cNvPicPr>
          <p:nvPr/>
        </p:nvPicPr>
        <p:blipFill>
          <a:blip r:embed="rId2"/>
          <a:stretch>
            <a:fillRect/>
          </a:stretch>
        </p:blipFill>
        <p:spPr>
          <a:xfrm>
            <a:off x="6573907" y="658489"/>
            <a:ext cx="5163022" cy="5163022"/>
          </a:xfrm>
          <a:prstGeom prst="rect">
            <a:avLst/>
          </a:prstGeom>
        </p:spPr>
      </p:pic>
      <p:sp>
        <p:nvSpPr>
          <p:cNvPr id="31" name="Rectangle 30">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2978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D7A80F5-A57E-A7D0-67E3-41CE90710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77DB71-9C98-28D5-292E-A29B892C861F}"/>
              </a:ext>
            </a:extLst>
          </p:cNvPr>
          <p:cNvSpPr>
            <a:spLocks noGrp="1"/>
          </p:cNvSpPr>
          <p:nvPr>
            <p:ph type="title"/>
          </p:nvPr>
        </p:nvSpPr>
        <p:spPr>
          <a:xfrm>
            <a:off x="2817844" y="1"/>
            <a:ext cx="9374156" cy="2517866"/>
          </a:xfrm>
          <a:solidFill>
            <a:schemeClr val="tx2">
              <a:lumMod val="75000"/>
              <a:lumOff val="25000"/>
            </a:schemeClr>
          </a:solidFill>
        </p:spPr>
        <p:txBody>
          <a:bodyPr>
            <a:normAutofit/>
          </a:bodyPr>
          <a:lstStyle/>
          <a:p>
            <a:r>
              <a:rPr lang="en-US" sz="7200" dirty="0">
                <a:solidFill>
                  <a:schemeClr val="bg1"/>
                </a:solidFill>
              </a:rPr>
              <a:t>TITLE</a:t>
            </a:r>
          </a:p>
        </p:txBody>
      </p:sp>
      <p:sp>
        <p:nvSpPr>
          <p:cNvPr id="3" name="Content Placeholder 2">
            <a:extLst>
              <a:ext uri="{FF2B5EF4-FFF2-40B4-BE49-F238E27FC236}">
                <a16:creationId xmlns:a16="http://schemas.microsoft.com/office/drawing/2014/main" id="{7E184E89-098B-5197-D90A-26767A682F5F}"/>
              </a:ext>
            </a:extLst>
          </p:cNvPr>
          <p:cNvSpPr>
            <a:spLocks noGrp="1"/>
          </p:cNvSpPr>
          <p:nvPr>
            <p:ph idx="1"/>
          </p:nvPr>
        </p:nvSpPr>
        <p:spPr>
          <a:xfrm>
            <a:off x="242595" y="2722879"/>
            <a:ext cx="11663265" cy="3845872"/>
          </a:xfrm>
        </p:spPr>
        <p:txBody>
          <a:bodyPr>
            <a:normAutofit/>
          </a:bodyPr>
          <a:lstStyle/>
          <a:p>
            <a:r>
              <a:rPr lang="en-US" sz="3600" dirty="0">
                <a:solidFill>
                  <a:schemeClr val="accent1"/>
                </a:solidFill>
              </a:rPr>
              <a:t>Content</a:t>
            </a:r>
          </a:p>
        </p:txBody>
      </p:sp>
      <p:pic>
        <p:nvPicPr>
          <p:cNvPr id="4" name="Picture 3">
            <a:extLst>
              <a:ext uri="{FF2B5EF4-FFF2-40B4-BE49-F238E27FC236}">
                <a16:creationId xmlns:a16="http://schemas.microsoft.com/office/drawing/2014/main" id="{A689C3E7-FD9C-CC63-9063-0F6F23BF2A19}"/>
              </a:ext>
            </a:extLst>
          </p:cNvPr>
          <p:cNvPicPr>
            <a:picLocks noChangeAspect="1"/>
          </p:cNvPicPr>
          <p:nvPr/>
        </p:nvPicPr>
        <p:blipFill>
          <a:blip r:embed="rId2"/>
          <a:stretch>
            <a:fillRect/>
          </a:stretch>
        </p:blipFill>
        <p:spPr>
          <a:xfrm>
            <a:off x="0" y="0"/>
            <a:ext cx="2517866" cy="2517866"/>
          </a:xfrm>
          <a:prstGeom prst="rect">
            <a:avLst/>
          </a:prstGeom>
        </p:spPr>
      </p:pic>
    </p:spTree>
    <p:extLst>
      <p:ext uri="{BB962C8B-B14F-4D97-AF65-F5344CB8AC3E}">
        <p14:creationId xmlns:p14="http://schemas.microsoft.com/office/powerpoint/2010/main" val="4212543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1F0286-3748-EE98-96B1-007C9AD48C4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088FD0-F172-A449-C0D7-025A2D480FF7}"/>
              </a:ext>
            </a:extLst>
          </p:cNvPr>
          <p:cNvSpPr>
            <a:spLocks noGrp="1"/>
          </p:cNvSpPr>
          <p:nvPr>
            <p:ph type="title"/>
          </p:nvPr>
        </p:nvSpPr>
        <p:spPr>
          <a:xfrm>
            <a:off x="457201" y="412454"/>
            <a:ext cx="2381250" cy="2101850"/>
          </a:xfrm>
        </p:spPr>
        <p:txBody>
          <a:bodyPr>
            <a:normAutofit/>
          </a:bodyPr>
          <a:lstStyle/>
          <a:p>
            <a:r>
              <a:rPr lang="en-US" sz="2600" b="1" dirty="0"/>
              <a:t>INTRODUCING</a:t>
            </a:r>
          </a:p>
        </p:txBody>
      </p:sp>
      <p:sp>
        <p:nvSpPr>
          <p:cNvPr id="24" name="Rectangle 23">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D69DC27-582F-AAF1-3FEA-6917E855CF9A}"/>
              </a:ext>
            </a:extLst>
          </p:cNvPr>
          <p:cNvSpPr>
            <a:spLocks noGrp="1"/>
          </p:cNvSpPr>
          <p:nvPr>
            <p:ph idx="1"/>
          </p:nvPr>
        </p:nvSpPr>
        <p:spPr>
          <a:xfrm>
            <a:off x="3157538" y="619432"/>
            <a:ext cx="3243262" cy="2202426"/>
          </a:xfrm>
        </p:spPr>
        <p:txBody>
          <a:bodyPr anchor="ctr">
            <a:normAutofit/>
          </a:bodyPr>
          <a:lstStyle/>
          <a:p>
            <a:pPr marL="0" indent="0">
              <a:buNone/>
            </a:pPr>
            <a:r>
              <a:rPr lang="en-US" sz="3200" dirty="0"/>
              <a:t>The newest publication from the Education Law Association</a:t>
            </a:r>
          </a:p>
          <a:p>
            <a:endParaRPr lang="en-US" sz="1700" dirty="0"/>
          </a:p>
        </p:txBody>
      </p:sp>
      <p:pic>
        <p:nvPicPr>
          <p:cNvPr id="4" name="Picture 3">
            <a:extLst>
              <a:ext uri="{FF2B5EF4-FFF2-40B4-BE49-F238E27FC236}">
                <a16:creationId xmlns:a16="http://schemas.microsoft.com/office/drawing/2014/main" id="{399F87D0-A8BC-AFE3-C23F-35A486668CFB}"/>
              </a:ext>
            </a:extLst>
          </p:cNvPr>
          <p:cNvPicPr>
            <a:picLocks noChangeAspect="1"/>
          </p:cNvPicPr>
          <p:nvPr/>
        </p:nvPicPr>
        <p:blipFill>
          <a:blip r:embed="rId2"/>
          <a:srcRect t="18535" b="20561"/>
          <a:stretch>
            <a:fillRect/>
          </a:stretch>
        </p:blipFill>
        <p:spPr>
          <a:xfrm>
            <a:off x="20" y="2959630"/>
            <a:ext cx="6400781" cy="3898370"/>
          </a:xfrm>
          <a:prstGeom prst="rect">
            <a:avLst/>
          </a:prstGeom>
        </p:spPr>
      </p:pic>
      <p:pic>
        <p:nvPicPr>
          <p:cNvPr id="6" name="Picture 5">
            <a:extLst>
              <a:ext uri="{FF2B5EF4-FFF2-40B4-BE49-F238E27FC236}">
                <a16:creationId xmlns:a16="http://schemas.microsoft.com/office/drawing/2014/main" id="{71B54EBF-9632-1EAC-A551-B61AD3D5C020}"/>
              </a:ext>
            </a:extLst>
          </p:cNvPr>
          <p:cNvPicPr>
            <a:picLocks noChangeAspect="1"/>
          </p:cNvPicPr>
          <p:nvPr/>
        </p:nvPicPr>
        <p:blipFill>
          <a:blip r:embed="rId3"/>
          <a:srcRect r="-2" b="6019"/>
          <a:stretch>
            <a:fillRect/>
          </a:stretch>
        </p:blipFill>
        <p:spPr>
          <a:xfrm>
            <a:off x="6591299" y="1"/>
            <a:ext cx="5600701" cy="6857999"/>
          </a:xfrm>
          <a:prstGeom prst="rect">
            <a:avLst/>
          </a:prstGeom>
        </p:spPr>
      </p:pic>
    </p:spTree>
    <p:extLst>
      <p:ext uri="{BB962C8B-B14F-4D97-AF65-F5344CB8AC3E}">
        <p14:creationId xmlns:p14="http://schemas.microsoft.com/office/powerpoint/2010/main" val="1627303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3EC2D0-C91B-6DD7-0840-518911B5074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AD8EF3-D81B-DAFC-0165-53945F77CE3B}"/>
              </a:ext>
            </a:extLst>
          </p:cNvPr>
          <p:cNvSpPr>
            <a:spLocks noGrp="1"/>
          </p:cNvSpPr>
          <p:nvPr>
            <p:ph type="title"/>
          </p:nvPr>
        </p:nvSpPr>
        <p:spPr>
          <a:xfrm>
            <a:off x="645064" y="525982"/>
            <a:ext cx="4282983" cy="1200361"/>
          </a:xfrm>
        </p:spPr>
        <p:txBody>
          <a:bodyPr anchor="b">
            <a:normAutofit/>
          </a:bodyPr>
          <a:lstStyle/>
          <a:p>
            <a:r>
              <a:rPr lang="en-US" sz="3300" dirty="0"/>
              <a:t>RECOMMENDATIONS FROM THE EDITORS</a:t>
            </a:r>
          </a:p>
        </p:txBody>
      </p:sp>
      <p:sp>
        <p:nvSpPr>
          <p:cNvPr id="11" name="Rectangle 1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8DFA19F-E580-3A1C-1E94-541FB13FCB45}"/>
              </a:ext>
            </a:extLst>
          </p:cNvPr>
          <p:cNvSpPr>
            <a:spLocks noGrp="1"/>
          </p:cNvSpPr>
          <p:nvPr>
            <p:ph idx="1"/>
          </p:nvPr>
        </p:nvSpPr>
        <p:spPr>
          <a:xfrm>
            <a:off x="645066" y="2031101"/>
            <a:ext cx="4282984" cy="3728989"/>
          </a:xfrm>
        </p:spPr>
        <p:txBody>
          <a:bodyPr anchor="ctr">
            <a:normAutofit/>
          </a:bodyPr>
          <a:lstStyle/>
          <a:p>
            <a:r>
              <a:rPr lang="en-US" sz="1800" dirty="0"/>
              <a:t>Our mission is to make current education law and policy issues accessible, relevant, and actionable for people concerned about K-12.</a:t>
            </a:r>
          </a:p>
          <a:p>
            <a:r>
              <a:rPr lang="en-US" sz="1800" dirty="0"/>
              <a:t>Articles are designed to be a quick and informative read (less than five minutes)</a:t>
            </a:r>
          </a:p>
          <a:p>
            <a:r>
              <a:rPr lang="en-US" sz="1800" dirty="0">
                <a:highlight>
                  <a:srgbClr val="FFFF00"/>
                </a:highlight>
              </a:rPr>
              <a:t>Audience of focus is school leaders and teachers</a:t>
            </a:r>
          </a:p>
          <a:p>
            <a:r>
              <a:rPr lang="en-US" sz="1800" dirty="0"/>
              <a:t>What are the most pressing legal issues today that our school leaders and teachers are facing?</a:t>
            </a:r>
          </a:p>
          <a:p>
            <a:endParaRPr lang="en-US" sz="1800" dirty="0"/>
          </a:p>
        </p:txBody>
      </p:sp>
      <p:sp>
        <p:nvSpPr>
          <p:cNvPr id="13" name="Rectangle 1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638C632-0C01-247E-2C16-75342873DD8E}"/>
              </a:ext>
            </a:extLst>
          </p:cNvPr>
          <p:cNvPicPr>
            <a:picLocks noChangeAspect="1"/>
          </p:cNvPicPr>
          <p:nvPr/>
        </p:nvPicPr>
        <p:blipFill>
          <a:blip r:embed="rId2"/>
          <a:stretch>
            <a:fillRect/>
          </a:stretch>
        </p:blipFill>
        <p:spPr>
          <a:xfrm>
            <a:off x="6139676" y="650494"/>
            <a:ext cx="5324142" cy="5324142"/>
          </a:xfrm>
          <a:prstGeom prst="rect">
            <a:avLst/>
          </a:prstGeom>
        </p:spPr>
      </p:pic>
    </p:spTree>
    <p:extLst>
      <p:ext uri="{BB962C8B-B14F-4D97-AF65-F5344CB8AC3E}">
        <p14:creationId xmlns:p14="http://schemas.microsoft.com/office/powerpoint/2010/main" val="297504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C39942-5D00-8C35-FE8C-12BA2E10F62B}"/>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5428B77-A68C-7DCA-E0CD-B26A0EEEDB4B}"/>
              </a:ext>
            </a:extLst>
          </p:cNvPr>
          <p:cNvSpPr>
            <a:spLocks noGrp="1"/>
          </p:cNvSpPr>
          <p:nvPr>
            <p:ph type="title"/>
          </p:nvPr>
        </p:nvSpPr>
        <p:spPr>
          <a:xfrm>
            <a:off x="1137034" y="609600"/>
            <a:ext cx="4784796" cy="1330840"/>
          </a:xfrm>
        </p:spPr>
        <p:txBody>
          <a:bodyPr>
            <a:normAutofit/>
          </a:bodyPr>
          <a:lstStyle/>
          <a:p>
            <a:r>
              <a:rPr lang="en-US" b="1"/>
              <a:t>TYPES OF ARTICLES</a:t>
            </a:r>
          </a:p>
        </p:txBody>
      </p:sp>
      <p:sp>
        <p:nvSpPr>
          <p:cNvPr id="3" name="Content Placeholder 2">
            <a:extLst>
              <a:ext uri="{FF2B5EF4-FFF2-40B4-BE49-F238E27FC236}">
                <a16:creationId xmlns:a16="http://schemas.microsoft.com/office/drawing/2014/main" id="{8766A820-EC0F-EA9F-D6BA-BA1977C06205}"/>
              </a:ext>
            </a:extLst>
          </p:cNvPr>
          <p:cNvSpPr>
            <a:spLocks noGrp="1"/>
          </p:cNvSpPr>
          <p:nvPr>
            <p:ph idx="1"/>
          </p:nvPr>
        </p:nvSpPr>
        <p:spPr>
          <a:xfrm>
            <a:off x="7397874" y="5934269"/>
            <a:ext cx="4438036" cy="755780"/>
          </a:xfrm>
        </p:spPr>
        <p:txBody>
          <a:bodyPr>
            <a:normAutofit lnSpcReduction="10000"/>
          </a:bodyPr>
          <a:lstStyle/>
          <a:p>
            <a:pPr marL="0" indent="0">
              <a:buNone/>
            </a:pPr>
            <a:endParaRPr lang="en-US" sz="2000" dirty="0"/>
          </a:p>
          <a:p>
            <a:pPr marL="0" indent="0">
              <a:buNone/>
            </a:pPr>
            <a:r>
              <a:rPr lang="en-US" sz="2000" dirty="0"/>
              <a:t>Advertising space is available</a:t>
            </a:r>
          </a:p>
          <a:p>
            <a:endParaRPr lang="en-US" sz="2000" dirty="0"/>
          </a:p>
        </p:txBody>
      </p:sp>
      <p:pic>
        <p:nvPicPr>
          <p:cNvPr id="6" name="Picture 5">
            <a:extLst>
              <a:ext uri="{FF2B5EF4-FFF2-40B4-BE49-F238E27FC236}">
                <a16:creationId xmlns:a16="http://schemas.microsoft.com/office/drawing/2014/main" id="{27197D2D-0AA3-FA15-EF54-CA0A1DCFFE91}"/>
              </a:ext>
            </a:extLst>
          </p:cNvPr>
          <p:cNvPicPr>
            <a:picLocks noChangeAspect="1"/>
          </p:cNvPicPr>
          <p:nvPr/>
        </p:nvPicPr>
        <p:blipFill>
          <a:blip r:embed="rId2"/>
          <a:stretch>
            <a:fillRect/>
          </a:stretch>
        </p:blipFill>
        <p:spPr>
          <a:xfrm>
            <a:off x="7166267" y="717012"/>
            <a:ext cx="4166336" cy="5446191"/>
          </a:xfrm>
          <a:prstGeom prst="rect">
            <a:avLst/>
          </a:prstGeom>
        </p:spPr>
      </p:pic>
      <p:sp>
        <p:nvSpPr>
          <p:cNvPr id="5" name="TextBox 4">
            <a:extLst>
              <a:ext uri="{FF2B5EF4-FFF2-40B4-BE49-F238E27FC236}">
                <a16:creationId xmlns:a16="http://schemas.microsoft.com/office/drawing/2014/main" id="{CEB5E730-D386-48F6-1198-2670EAAFD46F}"/>
              </a:ext>
            </a:extLst>
          </p:cNvPr>
          <p:cNvSpPr txBox="1"/>
          <p:nvPr/>
        </p:nvSpPr>
        <p:spPr>
          <a:xfrm>
            <a:off x="322220" y="1940440"/>
            <a:ext cx="6097554" cy="4278094"/>
          </a:xfrm>
          <a:prstGeom prst="rect">
            <a:avLst/>
          </a:prstGeom>
          <a:noFill/>
        </p:spPr>
        <p:txBody>
          <a:bodyPr wrap="square">
            <a:spAutoFit/>
          </a:bodyPr>
          <a:lstStyle/>
          <a:p>
            <a:r>
              <a:rPr lang="en-US" sz="3600" b="1" dirty="0"/>
              <a:t>Feature Articles:</a:t>
            </a:r>
          </a:p>
          <a:p>
            <a:r>
              <a:rPr lang="en-US" sz="3600" b="1" dirty="0"/>
              <a:t>Word count: 750-1,500</a:t>
            </a:r>
          </a:p>
          <a:p>
            <a:endParaRPr lang="en-US" sz="2000" dirty="0"/>
          </a:p>
          <a:p>
            <a:r>
              <a:rPr lang="en-US" sz="2000" dirty="0"/>
              <a:t>Feature articles can cover a variety of topics: free speech issues, special education, due process, privacy, religion, discrimination, torts/liability issues, and anything else with a law or policy angle. Authors should present an issue relevant to teachers or administrators in K-12 schools, incorporate the legal contexts or precedents that inform or govern the issue, and offer implications and considerations for schools and educators. </a:t>
            </a:r>
          </a:p>
        </p:txBody>
      </p:sp>
    </p:spTree>
    <p:extLst>
      <p:ext uri="{BB962C8B-B14F-4D97-AF65-F5344CB8AC3E}">
        <p14:creationId xmlns:p14="http://schemas.microsoft.com/office/powerpoint/2010/main" val="2897641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4D007C-1F9A-7782-9713-E8E250EAE83D}"/>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BDB475A-4D9D-722E-2225-C63587696E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D7F075E-9538-23D0-BED8-A97B17366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9128B56-B8E3-9A1D-4026-EC7EF3C350DD}"/>
              </a:ext>
            </a:extLst>
          </p:cNvPr>
          <p:cNvSpPr>
            <a:spLocks noGrp="1"/>
          </p:cNvSpPr>
          <p:nvPr>
            <p:ph type="title"/>
          </p:nvPr>
        </p:nvSpPr>
        <p:spPr>
          <a:xfrm>
            <a:off x="1137034" y="609600"/>
            <a:ext cx="4784796" cy="1330840"/>
          </a:xfrm>
        </p:spPr>
        <p:txBody>
          <a:bodyPr>
            <a:normAutofit/>
          </a:bodyPr>
          <a:lstStyle/>
          <a:p>
            <a:r>
              <a:rPr lang="en-US" b="1"/>
              <a:t>TYPES OF ARTICLES</a:t>
            </a:r>
          </a:p>
        </p:txBody>
      </p:sp>
      <p:sp>
        <p:nvSpPr>
          <p:cNvPr id="3" name="Content Placeholder 2">
            <a:extLst>
              <a:ext uri="{FF2B5EF4-FFF2-40B4-BE49-F238E27FC236}">
                <a16:creationId xmlns:a16="http://schemas.microsoft.com/office/drawing/2014/main" id="{991E6F7D-A344-9365-2F88-D48CD9710F7D}"/>
              </a:ext>
            </a:extLst>
          </p:cNvPr>
          <p:cNvSpPr>
            <a:spLocks noGrp="1"/>
          </p:cNvSpPr>
          <p:nvPr>
            <p:ph idx="1"/>
          </p:nvPr>
        </p:nvSpPr>
        <p:spPr>
          <a:xfrm>
            <a:off x="7397874" y="5934269"/>
            <a:ext cx="4438036" cy="755780"/>
          </a:xfrm>
        </p:spPr>
        <p:txBody>
          <a:bodyPr>
            <a:normAutofit lnSpcReduction="10000"/>
          </a:bodyPr>
          <a:lstStyle/>
          <a:p>
            <a:pPr marL="0" indent="0">
              <a:buNone/>
            </a:pPr>
            <a:endParaRPr lang="en-US" sz="2000" dirty="0"/>
          </a:p>
          <a:p>
            <a:pPr marL="0" indent="0">
              <a:buNone/>
            </a:pPr>
            <a:r>
              <a:rPr lang="en-US" sz="2000" dirty="0"/>
              <a:t>Advertising space is available</a:t>
            </a:r>
          </a:p>
          <a:p>
            <a:endParaRPr lang="en-US" sz="2000" dirty="0"/>
          </a:p>
        </p:txBody>
      </p:sp>
      <p:pic>
        <p:nvPicPr>
          <p:cNvPr id="6" name="Picture 5">
            <a:extLst>
              <a:ext uri="{FF2B5EF4-FFF2-40B4-BE49-F238E27FC236}">
                <a16:creationId xmlns:a16="http://schemas.microsoft.com/office/drawing/2014/main" id="{C910BB4B-CFDE-8F07-E038-1831E05CD23A}"/>
              </a:ext>
            </a:extLst>
          </p:cNvPr>
          <p:cNvPicPr>
            <a:picLocks noChangeAspect="1"/>
          </p:cNvPicPr>
          <p:nvPr/>
        </p:nvPicPr>
        <p:blipFill>
          <a:blip r:embed="rId2"/>
          <a:stretch>
            <a:fillRect/>
          </a:stretch>
        </p:blipFill>
        <p:spPr>
          <a:xfrm>
            <a:off x="7166267" y="717012"/>
            <a:ext cx="4166336" cy="5446191"/>
          </a:xfrm>
          <a:prstGeom prst="rect">
            <a:avLst/>
          </a:prstGeom>
        </p:spPr>
      </p:pic>
      <p:sp>
        <p:nvSpPr>
          <p:cNvPr id="5" name="TextBox 4">
            <a:extLst>
              <a:ext uri="{FF2B5EF4-FFF2-40B4-BE49-F238E27FC236}">
                <a16:creationId xmlns:a16="http://schemas.microsoft.com/office/drawing/2014/main" id="{E7C9939A-2A1A-73DA-71EE-A22314A79E45}"/>
              </a:ext>
            </a:extLst>
          </p:cNvPr>
          <p:cNvSpPr txBox="1"/>
          <p:nvPr/>
        </p:nvSpPr>
        <p:spPr>
          <a:xfrm>
            <a:off x="322220" y="1940440"/>
            <a:ext cx="6097554" cy="4278094"/>
          </a:xfrm>
          <a:prstGeom prst="rect">
            <a:avLst/>
          </a:prstGeom>
          <a:noFill/>
        </p:spPr>
        <p:txBody>
          <a:bodyPr wrap="square">
            <a:spAutoFit/>
          </a:bodyPr>
          <a:lstStyle/>
          <a:p>
            <a:r>
              <a:rPr lang="en-US" sz="3600" b="1" dirty="0"/>
              <a:t>Commentaries:</a:t>
            </a:r>
          </a:p>
          <a:p>
            <a:r>
              <a:rPr lang="en-US" sz="3600" b="1" dirty="0"/>
              <a:t>Word count: 300-600</a:t>
            </a:r>
          </a:p>
          <a:p>
            <a:endParaRPr lang="en-US" sz="2000" dirty="0"/>
          </a:p>
          <a:p>
            <a:r>
              <a:rPr lang="en-US" sz="2000" dirty="0"/>
              <a:t>Commentaries offer a concise, thoughtful take on a current or timeless issue in education law or policy. They’re meant to spark reflection and dialogue, drawing on professional insight, current events, or recent legal developments. Authors are encouraged to share perspective and experience in a way that invites readers to think differently or see familiar challenges from a new angle. The best pieces are grounded, balanced, reflective, and engaging.</a:t>
            </a:r>
          </a:p>
        </p:txBody>
      </p:sp>
    </p:spTree>
    <p:extLst>
      <p:ext uri="{BB962C8B-B14F-4D97-AF65-F5344CB8AC3E}">
        <p14:creationId xmlns:p14="http://schemas.microsoft.com/office/powerpoint/2010/main" val="4122097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BBFDD7-895C-2235-54D1-3EA1202DE61A}"/>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D59460EB-3407-93B4-D65D-8BB9E6A60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108036EB-0229-BF6A-C6C3-57C6A05BA2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87741E6-FCD7-60D2-4DF3-A297BDD297CB}"/>
              </a:ext>
            </a:extLst>
          </p:cNvPr>
          <p:cNvSpPr>
            <a:spLocks noGrp="1"/>
          </p:cNvSpPr>
          <p:nvPr>
            <p:ph type="title"/>
          </p:nvPr>
        </p:nvSpPr>
        <p:spPr>
          <a:xfrm>
            <a:off x="1137034" y="609600"/>
            <a:ext cx="4784796" cy="1330840"/>
          </a:xfrm>
        </p:spPr>
        <p:txBody>
          <a:bodyPr>
            <a:normAutofit/>
          </a:bodyPr>
          <a:lstStyle/>
          <a:p>
            <a:r>
              <a:rPr lang="en-US" b="1"/>
              <a:t>TYPES OF ARTICLES</a:t>
            </a:r>
          </a:p>
        </p:txBody>
      </p:sp>
      <p:sp>
        <p:nvSpPr>
          <p:cNvPr id="3" name="Content Placeholder 2">
            <a:extLst>
              <a:ext uri="{FF2B5EF4-FFF2-40B4-BE49-F238E27FC236}">
                <a16:creationId xmlns:a16="http://schemas.microsoft.com/office/drawing/2014/main" id="{0716D32E-B166-7CE3-7A12-506E2C549428}"/>
              </a:ext>
            </a:extLst>
          </p:cNvPr>
          <p:cNvSpPr>
            <a:spLocks noGrp="1"/>
          </p:cNvSpPr>
          <p:nvPr>
            <p:ph idx="1"/>
          </p:nvPr>
        </p:nvSpPr>
        <p:spPr>
          <a:xfrm>
            <a:off x="7397874" y="5934269"/>
            <a:ext cx="4438036" cy="755780"/>
          </a:xfrm>
        </p:spPr>
        <p:txBody>
          <a:bodyPr>
            <a:normAutofit lnSpcReduction="10000"/>
          </a:bodyPr>
          <a:lstStyle/>
          <a:p>
            <a:pPr marL="0" indent="0">
              <a:buNone/>
            </a:pPr>
            <a:endParaRPr lang="en-US" sz="2000" dirty="0"/>
          </a:p>
          <a:p>
            <a:pPr marL="0" indent="0">
              <a:buNone/>
            </a:pPr>
            <a:r>
              <a:rPr lang="en-US" sz="2000" dirty="0"/>
              <a:t>Advertising space is available</a:t>
            </a:r>
          </a:p>
          <a:p>
            <a:endParaRPr lang="en-US" sz="2000" dirty="0"/>
          </a:p>
        </p:txBody>
      </p:sp>
      <p:pic>
        <p:nvPicPr>
          <p:cNvPr id="6" name="Picture 5">
            <a:extLst>
              <a:ext uri="{FF2B5EF4-FFF2-40B4-BE49-F238E27FC236}">
                <a16:creationId xmlns:a16="http://schemas.microsoft.com/office/drawing/2014/main" id="{4C704455-0D34-4E5A-06B8-D2AC0938D9EA}"/>
              </a:ext>
            </a:extLst>
          </p:cNvPr>
          <p:cNvPicPr>
            <a:picLocks noChangeAspect="1"/>
          </p:cNvPicPr>
          <p:nvPr/>
        </p:nvPicPr>
        <p:blipFill>
          <a:blip r:embed="rId2"/>
          <a:stretch>
            <a:fillRect/>
          </a:stretch>
        </p:blipFill>
        <p:spPr>
          <a:xfrm>
            <a:off x="7166267" y="717012"/>
            <a:ext cx="4166336" cy="5446191"/>
          </a:xfrm>
          <a:prstGeom prst="rect">
            <a:avLst/>
          </a:prstGeom>
        </p:spPr>
      </p:pic>
      <p:sp>
        <p:nvSpPr>
          <p:cNvPr id="5" name="TextBox 4">
            <a:extLst>
              <a:ext uri="{FF2B5EF4-FFF2-40B4-BE49-F238E27FC236}">
                <a16:creationId xmlns:a16="http://schemas.microsoft.com/office/drawing/2014/main" id="{07D22A67-49E0-E58F-8991-A9F4583345BB}"/>
              </a:ext>
            </a:extLst>
          </p:cNvPr>
          <p:cNvSpPr txBox="1"/>
          <p:nvPr/>
        </p:nvSpPr>
        <p:spPr>
          <a:xfrm>
            <a:off x="322220" y="1940440"/>
            <a:ext cx="6097554" cy="3970318"/>
          </a:xfrm>
          <a:prstGeom prst="rect">
            <a:avLst/>
          </a:prstGeom>
          <a:noFill/>
        </p:spPr>
        <p:txBody>
          <a:bodyPr wrap="square">
            <a:spAutoFit/>
          </a:bodyPr>
          <a:lstStyle/>
          <a:p>
            <a:r>
              <a:rPr lang="en-US" sz="3600" b="1" dirty="0"/>
              <a:t>Legal Brief:</a:t>
            </a:r>
          </a:p>
          <a:p>
            <a:r>
              <a:rPr lang="en-US" sz="3600" b="1" dirty="0"/>
              <a:t>Word count: 500-850 words</a:t>
            </a:r>
          </a:p>
          <a:p>
            <a:endParaRPr lang="en-US" i="1" dirty="0"/>
          </a:p>
          <a:p>
            <a:r>
              <a:rPr lang="en-US" i="1" dirty="0"/>
              <a:t>Authors are encouraged to present one recent case (within the previous 12-24 months) from a state or federal court. The case should appeal to or have implications for educators nationwide. Authors should briefly state the facts of the case, the legal issue or question at hand, the court’s ruling and reasoning, and most importantly, implications for educators. Writing should be concise, using bullet points where appropriate, and should be organized into sections based on the aforementioned bolded components.</a:t>
            </a:r>
            <a:endParaRPr lang="en-US" sz="2000" dirty="0"/>
          </a:p>
        </p:txBody>
      </p:sp>
    </p:spTree>
    <p:extLst>
      <p:ext uri="{BB962C8B-B14F-4D97-AF65-F5344CB8AC3E}">
        <p14:creationId xmlns:p14="http://schemas.microsoft.com/office/powerpoint/2010/main" val="3191243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E516E2-B27F-43EC-2DC5-80E94332CB75}"/>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773AF6B1-3E06-678D-7686-C514BB040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0065C7B1-514D-505A-EEA8-2B08E53F3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9BA405A-B842-F241-8E08-9BD351B4FF90}"/>
              </a:ext>
            </a:extLst>
          </p:cNvPr>
          <p:cNvSpPr>
            <a:spLocks noGrp="1"/>
          </p:cNvSpPr>
          <p:nvPr>
            <p:ph type="title"/>
          </p:nvPr>
        </p:nvSpPr>
        <p:spPr>
          <a:xfrm>
            <a:off x="1137034" y="609600"/>
            <a:ext cx="4784796" cy="1330840"/>
          </a:xfrm>
        </p:spPr>
        <p:txBody>
          <a:bodyPr>
            <a:normAutofit/>
          </a:bodyPr>
          <a:lstStyle/>
          <a:p>
            <a:r>
              <a:rPr lang="en-US" b="1"/>
              <a:t>TYPES OF ARTICLES</a:t>
            </a:r>
          </a:p>
        </p:txBody>
      </p:sp>
      <p:sp>
        <p:nvSpPr>
          <p:cNvPr id="3" name="Content Placeholder 2">
            <a:extLst>
              <a:ext uri="{FF2B5EF4-FFF2-40B4-BE49-F238E27FC236}">
                <a16:creationId xmlns:a16="http://schemas.microsoft.com/office/drawing/2014/main" id="{004396F9-607C-1FC9-BA47-0422053FB038}"/>
              </a:ext>
            </a:extLst>
          </p:cNvPr>
          <p:cNvSpPr>
            <a:spLocks noGrp="1"/>
          </p:cNvSpPr>
          <p:nvPr>
            <p:ph idx="1"/>
          </p:nvPr>
        </p:nvSpPr>
        <p:spPr>
          <a:xfrm>
            <a:off x="7397874" y="5934269"/>
            <a:ext cx="4438036" cy="755780"/>
          </a:xfrm>
        </p:spPr>
        <p:txBody>
          <a:bodyPr>
            <a:normAutofit lnSpcReduction="10000"/>
          </a:bodyPr>
          <a:lstStyle/>
          <a:p>
            <a:pPr marL="0" indent="0">
              <a:buNone/>
            </a:pPr>
            <a:endParaRPr lang="en-US" sz="2000" dirty="0"/>
          </a:p>
          <a:p>
            <a:pPr marL="0" indent="0">
              <a:buNone/>
            </a:pPr>
            <a:r>
              <a:rPr lang="en-US" sz="2000" dirty="0"/>
              <a:t>Advertising space is available</a:t>
            </a:r>
          </a:p>
          <a:p>
            <a:endParaRPr lang="en-US" sz="2000" dirty="0"/>
          </a:p>
        </p:txBody>
      </p:sp>
      <p:pic>
        <p:nvPicPr>
          <p:cNvPr id="6" name="Picture 5">
            <a:extLst>
              <a:ext uri="{FF2B5EF4-FFF2-40B4-BE49-F238E27FC236}">
                <a16:creationId xmlns:a16="http://schemas.microsoft.com/office/drawing/2014/main" id="{A8C93E58-10E3-E83B-0795-913535DB8D67}"/>
              </a:ext>
            </a:extLst>
          </p:cNvPr>
          <p:cNvPicPr>
            <a:picLocks noChangeAspect="1"/>
          </p:cNvPicPr>
          <p:nvPr/>
        </p:nvPicPr>
        <p:blipFill>
          <a:blip r:embed="rId2"/>
          <a:stretch>
            <a:fillRect/>
          </a:stretch>
        </p:blipFill>
        <p:spPr>
          <a:xfrm>
            <a:off x="7166267" y="717012"/>
            <a:ext cx="4166336" cy="5446191"/>
          </a:xfrm>
          <a:prstGeom prst="rect">
            <a:avLst/>
          </a:prstGeom>
        </p:spPr>
      </p:pic>
      <p:sp>
        <p:nvSpPr>
          <p:cNvPr id="5" name="TextBox 4">
            <a:extLst>
              <a:ext uri="{FF2B5EF4-FFF2-40B4-BE49-F238E27FC236}">
                <a16:creationId xmlns:a16="http://schemas.microsoft.com/office/drawing/2014/main" id="{F75FB183-23AC-1A0B-0E55-91AB5439E6FF}"/>
              </a:ext>
            </a:extLst>
          </p:cNvPr>
          <p:cNvSpPr txBox="1"/>
          <p:nvPr/>
        </p:nvSpPr>
        <p:spPr>
          <a:xfrm>
            <a:off x="322219" y="1940440"/>
            <a:ext cx="6181217" cy="3970318"/>
          </a:xfrm>
          <a:prstGeom prst="rect">
            <a:avLst/>
          </a:prstGeom>
          <a:noFill/>
        </p:spPr>
        <p:txBody>
          <a:bodyPr wrap="square">
            <a:spAutoFit/>
          </a:bodyPr>
          <a:lstStyle/>
          <a:p>
            <a:r>
              <a:rPr lang="en-US" sz="3600" b="1" dirty="0"/>
              <a:t>Law &amp; Policy Spotlight:</a:t>
            </a:r>
          </a:p>
          <a:p>
            <a:r>
              <a:rPr lang="en-US" sz="3600" b="1" dirty="0"/>
              <a:t>Word count: 750-1,000 words</a:t>
            </a:r>
          </a:p>
          <a:p>
            <a:endParaRPr lang="en-US" sz="2000" dirty="0"/>
          </a:p>
          <a:p>
            <a:r>
              <a:rPr lang="en-US" sz="2000" dirty="0"/>
              <a:t>Authors may submit a “deeper dive” into a particular law or policy with current relevance (e.g. AI, Title IX regulations, vouchers, book bans, parental rights, etc.). Laws or policies can be national or state, but if a state law or policy is selected, authors must ensure that the content has relevance for a national audience. Authors should present a summary of the law or policy and critically discuss its purpose and impacts. </a:t>
            </a:r>
          </a:p>
        </p:txBody>
      </p:sp>
    </p:spTree>
    <p:extLst>
      <p:ext uri="{BB962C8B-B14F-4D97-AF65-F5344CB8AC3E}">
        <p14:creationId xmlns:p14="http://schemas.microsoft.com/office/powerpoint/2010/main" val="1228471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4501A5-502E-51DF-D287-970997345397}"/>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A1C1CE9-2E81-6A68-3C4B-19E80A063B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425A3F1D-DA9D-5140-C2CE-8A93296B9D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7B5B8FE-8F72-58B2-11A0-F95F8E281FFA}"/>
              </a:ext>
            </a:extLst>
          </p:cNvPr>
          <p:cNvSpPr>
            <a:spLocks noGrp="1"/>
          </p:cNvSpPr>
          <p:nvPr>
            <p:ph type="title"/>
          </p:nvPr>
        </p:nvSpPr>
        <p:spPr>
          <a:xfrm>
            <a:off x="1137034" y="609600"/>
            <a:ext cx="4784796" cy="1330840"/>
          </a:xfrm>
        </p:spPr>
        <p:txBody>
          <a:bodyPr>
            <a:normAutofit/>
          </a:bodyPr>
          <a:lstStyle/>
          <a:p>
            <a:r>
              <a:rPr lang="en-US" b="1"/>
              <a:t>TYPES OF ARTICLES</a:t>
            </a:r>
          </a:p>
        </p:txBody>
      </p:sp>
      <p:sp>
        <p:nvSpPr>
          <p:cNvPr id="3" name="Content Placeholder 2">
            <a:extLst>
              <a:ext uri="{FF2B5EF4-FFF2-40B4-BE49-F238E27FC236}">
                <a16:creationId xmlns:a16="http://schemas.microsoft.com/office/drawing/2014/main" id="{D4C3D445-D24F-8677-FB8E-C0118AC7B14E}"/>
              </a:ext>
            </a:extLst>
          </p:cNvPr>
          <p:cNvSpPr>
            <a:spLocks noGrp="1"/>
          </p:cNvSpPr>
          <p:nvPr>
            <p:ph idx="1"/>
          </p:nvPr>
        </p:nvSpPr>
        <p:spPr>
          <a:xfrm>
            <a:off x="7397874" y="5934269"/>
            <a:ext cx="4438036" cy="755780"/>
          </a:xfrm>
        </p:spPr>
        <p:txBody>
          <a:bodyPr>
            <a:normAutofit lnSpcReduction="10000"/>
          </a:bodyPr>
          <a:lstStyle/>
          <a:p>
            <a:pPr marL="0" indent="0">
              <a:buNone/>
            </a:pPr>
            <a:endParaRPr lang="en-US" sz="2000" dirty="0"/>
          </a:p>
          <a:p>
            <a:pPr marL="0" indent="0">
              <a:buNone/>
            </a:pPr>
            <a:r>
              <a:rPr lang="en-US" sz="2000" dirty="0"/>
              <a:t>Advertising space is available</a:t>
            </a:r>
          </a:p>
          <a:p>
            <a:endParaRPr lang="en-US" sz="2000" dirty="0"/>
          </a:p>
        </p:txBody>
      </p:sp>
      <p:pic>
        <p:nvPicPr>
          <p:cNvPr id="6" name="Picture 5">
            <a:extLst>
              <a:ext uri="{FF2B5EF4-FFF2-40B4-BE49-F238E27FC236}">
                <a16:creationId xmlns:a16="http://schemas.microsoft.com/office/drawing/2014/main" id="{A4E262BC-C37B-EA68-4B5E-9CA1C944DA65}"/>
              </a:ext>
            </a:extLst>
          </p:cNvPr>
          <p:cNvPicPr>
            <a:picLocks noChangeAspect="1"/>
          </p:cNvPicPr>
          <p:nvPr/>
        </p:nvPicPr>
        <p:blipFill>
          <a:blip r:embed="rId2"/>
          <a:stretch>
            <a:fillRect/>
          </a:stretch>
        </p:blipFill>
        <p:spPr>
          <a:xfrm>
            <a:off x="7166267" y="717012"/>
            <a:ext cx="4166336" cy="5446191"/>
          </a:xfrm>
          <a:prstGeom prst="rect">
            <a:avLst/>
          </a:prstGeom>
        </p:spPr>
      </p:pic>
      <p:sp>
        <p:nvSpPr>
          <p:cNvPr id="5" name="TextBox 4">
            <a:extLst>
              <a:ext uri="{FF2B5EF4-FFF2-40B4-BE49-F238E27FC236}">
                <a16:creationId xmlns:a16="http://schemas.microsoft.com/office/drawing/2014/main" id="{ED7366CF-7160-2D25-58BF-1EFC0CC410D5}"/>
              </a:ext>
            </a:extLst>
          </p:cNvPr>
          <p:cNvSpPr txBox="1"/>
          <p:nvPr/>
        </p:nvSpPr>
        <p:spPr>
          <a:xfrm>
            <a:off x="322220" y="1940440"/>
            <a:ext cx="6097554" cy="2739211"/>
          </a:xfrm>
          <a:prstGeom prst="rect">
            <a:avLst/>
          </a:prstGeom>
          <a:noFill/>
        </p:spPr>
        <p:txBody>
          <a:bodyPr wrap="square">
            <a:spAutoFit/>
          </a:bodyPr>
          <a:lstStyle/>
          <a:p>
            <a:r>
              <a:rPr lang="en-US" sz="3600" b="1" dirty="0"/>
              <a:t>Voices from the Field:</a:t>
            </a:r>
          </a:p>
          <a:p>
            <a:r>
              <a:rPr lang="en-US" sz="3600" b="1" dirty="0"/>
              <a:t>Word count: 500-1,000</a:t>
            </a:r>
          </a:p>
          <a:p>
            <a:endParaRPr lang="en-US" sz="2000" dirty="0"/>
          </a:p>
          <a:p>
            <a:r>
              <a:rPr lang="en-US" sz="2000" dirty="0"/>
              <a:t>LAPIS welcomes articles written by teachers and administrators sharing their experiences, perspectives, expertise, or advice regarding law or policy issues in schools. </a:t>
            </a:r>
          </a:p>
        </p:txBody>
      </p:sp>
    </p:spTree>
    <p:extLst>
      <p:ext uri="{BB962C8B-B14F-4D97-AF65-F5344CB8AC3E}">
        <p14:creationId xmlns:p14="http://schemas.microsoft.com/office/powerpoint/2010/main" val="1232628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611</TotalTime>
  <Words>875</Words>
  <Application>Microsoft Office PowerPoint</Application>
  <PresentationFormat>Widescreen</PresentationFormat>
  <Paragraphs>101</Paragraphs>
  <Slides>21</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Aptos Display</vt:lpstr>
      <vt:lpstr>Arial</vt:lpstr>
      <vt:lpstr>Calibri</vt:lpstr>
      <vt:lpstr>Office Theme</vt:lpstr>
      <vt:lpstr>Coffee Talk: Law and Policy in Schools</vt:lpstr>
      <vt:lpstr>WELCOME</vt:lpstr>
      <vt:lpstr>INTRODUCING</vt:lpstr>
      <vt:lpstr>RECOMMENDATIONS FROM THE EDITORS</vt:lpstr>
      <vt:lpstr>TYPES OF ARTICLES</vt:lpstr>
      <vt:lpstr>TYPES OF ARTICLES</vt:lpstr>
      <vt:lpstr>TYPES OF ARTICLES</vt:lpstr>
      <vt:lpstr>TYPES OF ARTICLES</vt:lpstr>
      <vt:lpstr>TYPES OF ARTICLES</vt:lpstr>
      <vt:lpstr>Submission Process </vt:lpstr>
      <vt:lpstr>Publishing Calendar </vt:lpstr>
      <vt:lpstr>FREQUENTLY ASKED QUESTIONS</vt:lpstr>
      <vt:lpstr>STAY CONNECTED</vt:lpstr>
      <vt:lpstr>ELA Membership Dues</vt:lpstr>
      <vt:lpstr>February 19th at 4:00 EST:  Meet the Authors of A Guide to Special Education Law (2nd ed.)</vt:lpstr>
      <vt:lpstr>FEATURED ELA RESOURCES</vt:lpstr>
      <vt:lpstr>CONFERENCE INFO</vt:lpstr>
      <vt:lpstr>COST OF CONFERENCE</vt:lpstr>
      <vt:lpstr>WITH APPRECIATION</vt:lpstr>
      <vt:lpstr>DISCUSSION WITH THE AUTHORS</vt:lpstr>
      <vt:lpstr>TITLE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Elisabeth Krimbill</dc:creator>
  <cp:lastModifiedBy>Elisabeth Krimbill</cp:lastModifiedBy>
  <cp:revision>19</cp:revision>
  <dcterms:created xsi:type="dcterms:W3CDTF">2026-01-26T22:25:55Z</dcterms:created>
  <dcterms:modified xsi:type="dcterms:W3CDTF">2026-02-12T14:25:08Z</dcterms:modified>
</cp:coreProperties>
</file>